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0"/>
  </p:notesMasterIdLst>
  <p:sldIdLst>
    <p:sldId id="256" r:id="rId2"/>
    <p:sldId id="257" r:id="rId3"/>
    <p:sldId id="317" r:id="rId4"/>
    <p:sldId id="336" r:id="rId5"/>
    <p:sldId id="259" r:id="rId6"/>
    <p:sldId id="258" r:id="rId7"/>
    <p:sldId id="260" r:id="rId8"/>
    <p:sldId id="327" r:id="rId9"/>
    <p:sldId id="262" r:id="rId10"/>
    <p:sldId id="263" r:id="rId11"/>
    <p:sldId id="264" r:id="rId12"/>
    <p:sldId id="265" r:id="rId13"/>
    <p:sldId id="266" r:id="rId14"/>
    <p:sldId id="268" r:id="rId15"/>
    <p:sldId id="267" r:id="rId16"/>
    <p:sldId id="269" r:id="rId17"/>
    <p:sldId id="270" r:id="rId18"/>
    <p:sldId id="332" r:id="rId19"/>
    <p:sldId id="333" r:id="rId20"/>
    <p:sldId id="334" r:id="rId21"/>
    <p:sldId id="271" r:id="rId22"/>
    <p:sldId id="272" r:id="rId23"/>
    <p:sldId id="335" r:id="rId24"/>
    <p:sldId id="273" r:id="rId25"/>
    <p:sldId id="277" r:id="rId26"/>
    <p:sldId id="282" r:id="rId27"/>
    <p:sldId id="274" r:id="rId28"/>
    <p:sldId id="275" r:id="rId29"/>
    <p:sldId id="276" r:id="rId30"/>
    <p:sldId id="278" r:id="rId31"/>
    <p:sldId id="283" r:id="rId32"/>
    <p:sldId id="284" r:id="rId33"/>
    <p:sldId id="285" r:id="rId34"/>
    <p:sldId id="286" r:id="rId35"/>
    <p:sldId id="287" r:id="rId36"/>
    <p:sldId id="318" r:id="rId37"/>
    <p:sldId id="289" r:id="rId38"/>
    <p:sldId id="290" r:id="rId39"/>
    <p:sldId id="291" r:id="rId40"/>
    <p:sldId id="292" r:id="rId41"/>
    <p:sldId id="293" r:id="rId42"/>
    <p:sldId id="294" r:id="rId43"/>
    <p:sldId id="295" r:id="rId44"/>
    <p:sldId id="296" r:id="rId45"/>
    <p:sldId id="297" r:id="rId46"/>
    <p:sldId id="298" r:id="rId47"/>
    <p:sldId id="299" r:id="rId48"/>
    <p:sldId id="323" r:id="rId49"/>
    <p:sldId id="300" r:id="rId50"/>
    <p:sldId id="301" r:id="rId51"/>
    <p:sldId id="302" r:id="rId52"/>
    <p:sldId id="303" r:id="rId53"/>
    <p:sldId id="304" r:id="rId54"/>
    <p:sldId id="305" r:id="rId55"/>
    <p:sldId id="307" r:id="rId56"/>
    <p:sldId id="306" r:id="rId57"/>
    <p:sldId id="328" r:id="rId58"/>
    <p:sldId id="308" r:id="rId59"/>
    <p:sldId id="309" r:id="rId60"/>
    <p:sldId id="314" r:id="rId61"/>
    <p:sldId id="311" r:id="rId62"/>
    <p:sldId id="312" r:id="rId63"/>
    <p:sldId id="313" r:id="rId64"/>
    <p:sldId id="315" r:id="rId65"/>
    <p:sldId id="316" r:id="rId66"/>
    <p:sldId id="319" r:id="rId67"/>
    <p:sldId id="321" r:id="rId68"/>
    <p:sldId id="322" r:id="rId69"/>
    <p:sldId id="324" r:id="rId70"/>
    <p:sldId id="325" r:id="rId71"/>
    <p:sldId id="326" r:id="rId72"/>
    <p:sldId id="329" r:id="rId73"/>
    <p:sldId id="330" r:id="rId74"/>
    <p:sldId id="331" r:id="rId75"/>
    <p:sldId id="338" r:id="rId76"/>
    <p:sldId id="337" r:id="rId77"/>
    <p:sldId id="339" r:id="rId78"/>
    <p:sldId id="340" r:id="rId79"/>
  </p:sldIdLst>
  <p:sldSz cx="9144000" cy="5143500" type="screen16x9"/>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16" d="100"/>
          <a:sy n="116" d="100"/>
        </p:scale>
        <p:origin x="-128" y="-248"/>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notesMaster" Target="notesMasters/notesMaster1.xml"/><Relationship Id="rId81" Type="http://schemas.openxmlformats.org/officeDocument/2006/relationships/printerSettings" Target="printerSettings/printerSettings1.bin"/><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g>
</file>

<file path=ppt/media/image13.jpg>
</file>

<file path=ppt/media/image14.jpg>
</file>

<file path=ppt/media/image15.jpg>
</file>

<file path=ppt/media/image19.png>
</file>

<file path=ppt/media/image2.png>
</file>

<file path=ppt/media/image21.png>
</file>

<file path=ppt/media/image22.png>
</file>

<file path=ppt/media/image23.png>
</file>

<file path=ppt/media/image24.png>
</file>

<file path=ppt/media/image25.jpg>
</file>

<file path=ppt/media/image26.png>
</file>

<file path=ppt/media/image27.jpg>
</file>

<file path=ppt/media/image28.jpg>
</file>

<file path=ppt/media/image29.jpg>
</file>

<file path=ppt/media/image3.png>
</file>

<file path=ppt/media/image30.jpg>
</file>

<file path=ppt/media/image31.png>
</file>

<file path=ppt/media/image32.png>
</file>

<file path=ppt/media/image33.jpg>
</file>

<file path=ppt/media/image34.jpg>
</file>

<file path=ppt/media/image4.png>
</file>

<file path=ppt/media/image41.png>
</file>

<file path=ppt/media/image42.png>
</file>

<file path=ppt/media/image43.png>
</file>

<file path=ppt/media/image44.png>
</file>

<file path=ppt/media/image45.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1423913-04A1-4644-A8EF-25DBD43DDBD8}" type="datetimeFigureOut">
              <a:rPr kumimoji="1" lang="zh-CN" altLang="en-US" smtClean="0"/>
              <a:t>9/24/14</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C8557D-6E62-C940-8126-3F1E326FBCF8}" type="slidenum">
              <a:rPr kumimoji="1" lang="zh-CN" altLang="en-US" smtClean="0"/>
              <a:t>‹#›</a:t>
            </a:fld>
            <a:endParaRPr kumimoji="1" lang="zh-CN" altLang="en-US"/>
          </a:p>
        </p:txBody>
      </p:sp>
    </p:spTree>
    <p:extLst>
      <p:ext uri="{BB962C8B-B14F-4D97-AF65-F5344CB8AC3E}">
        <p14:creationId xmlns:p14="http://schemas.microsoft.com/office/powerpoint/2010/main" val="28888093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Higher</a:t>
            </a:r>
            <a:r>
              <a:rPr lang="zh-CN" altLang="en-US" dirty="0" smtClean="0"/>
              <a:t> </a:t>
            </a:r>
            <a:r>
              <a:rPr lang="en-US" altLang="zh-CN" dirty="0" smtClean="0"/>
              <a:t>data</a:t>
            </a:r>
            <a:r>
              <a:rPr lang="zh-CN" altLang="en-US" dirty="0" smtClean="0"/>
              <a:t> </a:t>
            </a:r>
            <a:r>
              <a:rPr lang="en-US" altLang="zh-CN" dirty="0" smtClean="0"/>
              <a:t>volume</a:t>
            </a:r>
            <a:r>
              <a:rPr lang="zh-CN" altLang="en-US" dirty="0" smtClean="0"/>
              <a:t> </a:t>
            </a:r>
            <a:r>
              <a:rPr lang="en-US" altLang="zh-CN" dirty="0" smtClean="0"/>
              <a:t>per</a:t>
            </a:r>
            <a:r>
              <a:rPr lang="zh-CN" altLang="en-US" dirty="0" smtClean="0"/>
              <a:t> </a:t>
            </a:r>
            <a:r>
              <a:rPr lang="en-US" altLang="zh-CN" dirty="0" smtClean="0"/>
              <a:t>operating</a:t>
            </a:r>
            <a:r>
              <a:rPr lang="zh-CN" altLang="en-US" dirty="0" smtClean="0"/>
              <a:t> </a:t>
            </a:r>
            <a:r>
              <a:rPr lang="en-US" altLang="zh-CN" dirty="0" smtClean="0"/>
              <a:t>cost</a:t>
            </a:r>
            <a:r>
              <a:rPr lang="zh-CN" altLang="en-US" dirty="0" smtClean="0"/>
              <a:t> </a:t>
            </a:r>
            <a:r>
              <a:rPr lang="en-US" altLang="zh-CN" dirty="0" smtClean="0"/>
              <a:t>are</a:t>
            </a:r>
            <a:r>
              <a:rPr lang="zh-CN" altLang="en-US" dirty="0" smtClean="0"/>
              <a:t> </a:t>
            </a:r>
            <a:r>
              <a:rPr lang="en-US" altLang="zh-CN" dirty="0" smtClean="0"/>
              <a:t>likely</a:t>
            </a:r>
            <a:r>
              <a:rPr lang="zh-CN" altLang="en-US" dirty="0" smtClean="0"/>
              <a:t> </a:t>
            </a:r>
            <a:r>
              <a:rPr lang="en-US" altLang="zh-CN" dirty="0" smtClean="0"/>
              <a:t>to</a:t>
            </a:r>
            <a:r>
              <a:rPr lang="zh-CN" altLang="en-US" dirty="0" smtClean="0"/>
              <a:t> </a:t>
            </a:r>
            <a:r>
              <a:rPr lang="en-US" altLang="zh-CN" dirty="0" smtClean="0"/>
              <a:t>achieve</a:t>
            </a:r>
            <a:r>
              <a:rPr lang="zh-CN" altLang="en-US" dirty="0" smtClean="0"/>
              <a:t> </a:t>
            </a:r>
            <a:r>
              <a:rPr lang="en-US" altLang="zh-CN" dirty="0" smtClean="0"/>
              <a:t>greater</a:t>
            </a:r>
            <a:r>
              <a:rPr lang="zh-CN" altLang="en-US" dirty="0" smtClean="0"/>
              <a:t> </a:t>
            </a:r>
            <a:r>
              <a:rPr lang="en-US" altLang="zh-CN" dirty="0" smtClean="0"/>
              <a:t>cost</a:t>
            </a:r>
            <a:r>
              <a:rPr lang="zh-CN" altLang="en-US" dirty="0" smtClean="0"/>
              <a:t> </a:t>
            </a:r>
            <a:r>
              <a:rPr lang="en-US" altLang="zh-CN" dirty="0" smtClean="0"/>
              <a:t>efficiencies</a:t>
            </a:r>
            <a:r>
              <a:rPr lang="zh-CN" altLang="en-US" dirty="0" smtClean="0"/>
              <a:t> </a:t>
            </a:r>
            <a:r>
              <a:rPr lang="en-US" altLang="zh-CN" dirty="0" smtClean="0"/>
              <a:t>through</a:t>
            </a:r>
            <a:r>
              <a:rPr lang="zh-CN" altLang="en-US" dirty="0" smtClean="0"/>
              <a:t> </a:t>
            </a:r>
            <a:r>
              <a:rPr lang="en-US" altLang="zh-CN" dirty="0" smtClean="0"/>
              <a:t>big</a:t>
            </a:r>
            <a:r>
              <a:rPr lang="zh-CN" altLang="en-US" dirty="0" smtClean="0"/>
              <a:t> </a:t>
            </a:r>
            <a:r>
              <a:rPr lang="en-US" altLang="zh-CN" dirty="0" smtClean="0"/>
              <a:t>data.</a:t>
            </a:r>
            <a:r>
              <a:rPr lang="zh-CN" altLang="en-US" dirty="0" smtClean="0"/>
              <a:t> </a:t>
            </a:r>
            <a:endParaRPr lang="en-US" altLang="zh-CN" dirty="0" smtClean="0"/>
          </a:p>
          <a:p>
            <a:r>
              <a:rPr lang="en-US" dirty="0" smtClean="0"/>
              <a:t>Improved</a:t>
            </a:r>
            <a:r>
              <a:rPr lang="zh-CN" altLang="en-US" dirty="0" smtClean="0"/>
              <a:t> </a:t>
            </a:r>
            <a:r>
              <a:rPr lang="en-US" altLang="zh-CN" dirty="0" smtClean="0"/>
              <a:t>productivity,</a:t>
            </a:r>
            <a:r>
              <a:rPr lang="zh-CN" altLang="en-US" dirty="0" smtClean="0"/>
              <a:t> </a:t>
            </a:r>
            <a:r>
              <a:rPr lang="en-US" altLang="zh-CN" dirty="0" smtClean="0"/>
              <a:t>reduced</a:t>
            </a:r>
            <a:r>
              <a:rPr lang="zh-CN" altLang="en-US" dirty="0" smtClean="0"/>
              <a:t> </a:t>
            </a:r>
            <a:r>
              <a:rPr lang="en-US" altLang="zh-CN" dirty="0" smtClean="0"/>
              <a:t>IT</a:t>
            </a:r>
            <a:r>
              <a:rPr lang="zh-CN" altLang="en-US" dirty="0" smtClean="0"/>
              <a:t> </a:t>
            </a:r>
            <a:r>
              <a:rPr lang="en-US" altLang="zh-CN" dirty="0" smtClean="0"/>
              <a:t>spending,</a:t>
            </a:r>
            <a:r>
              <a:rPr lang="zh-CN" altLang="en-US" dirty="0" smtClean="0"/>
              <a:t> </a:t>
            </a:r>
            <a:r>
              <a:rPr lang="en-US" altLang="zh-CN" dirty="0" smtClean="0"/>
              <a:t>lower</a:t>
            </a:r>
            <a:r>
              <a:rPr lang="zh-CN" altLang="en-US" dirty="0" smtClean="0"/>
              <a:t> </a:t>
            </a:r>
            <a:r>
              <a:rPr lang="en-US" altLang="zh-CN" dirty="0" smtClean="0"/>
              <a:t>over</a:t>
            </a:r>
            <a:r>
              <a:rPr lang="zh-CN" altLang="en-US" dirty="0" smtClean="0"/>
              <a:t> </a:t>
            </a:r>
            <a:r>
              <a:rPr lang="en-US" altLang="zh-CN" dirty="0" smtClean="0"/>
              <a:t>head</a:t>
            </a:r>
            <a:r>
              <a:rPr lang="zh-CN" altLang="en-US" dirty="0" smtClean="0"/>
              <a:t> </a:t>
            </a:r>
            <a:r>
              <a:rPr lang="en-US" altLang="zh-CN" dirty="0" smtClean="0"/>
              <a:t>as</a:t>
            </a:r>
            <a:r>
              <a:rPr lang="zh-CN" altLang="en-US" dirty="0" smtClean="0"/>
              <a:t> </a:t>
            </a:r>
            <a:r>
              <a:rPr lang="en-US" altLang="zh-CN" dirty="0" err="1" smtClean="0"/>
              <a:t>impoved</a:t>
            </a:r>
            <a:r>
              <a:rPr lang="zh-CN" altLang="en-US" dirty="0" smtClean="0"/>
              <a:t> </a:t>
            </a:r>
            <a:r>
              <a:rPr lang="en-US" altLang="zh-CN" dirty="0" smtClean="0"/>
              <a:t>decision</a:t>
            </a:r>
            <a:r>
              <a:rPr lang="zh-CN" altLang="en-US" dirty="0" smtClean="0"/>
              <a:t> </a:t>
            </a:r>
            <a:r>
              <a:rPr lang="en-US" altLang="zh-CN" dirty="0" smtClean="0"/>
              <a:t>making.</a:t>
            </a:r>
          </a:p>
          <a:p>
            <a:endParaRPr lang="en-US" dirty="0" smtClean="0"/>
          </a:p>
          <a:p>
            <a:r>
              <a:rPr lang="en-US" dirty="0" smtClean="0"/>
              <a:t>Higher</a:t>
            </a:r>
            <a:r>
              <a:rPr lang="zh-CN" altLang="en-US" dirty="0" smtClean="0"/>
              <a:t> </a:t>
            </a:r>
            <a:r>
              <a:rPr lang="en-US" altLang="zh-CN" dirty="0" smtClean="0"/>
              <a:t>data</a:t>
            </a:r>
            <a:r>
              <a:rPr lang="zh-CN" altLang="en-US" dirty="0" smtClean="0"/>
              <a:t> </a:t>
            </a:r>
            <a:r>
              <a:rPr lang="en-US" altLang="zh-CN" dirty="0" smtClean="0"/>
              <a:t>volume</a:t>
            </a:r>
            <a:r>
              <a:rPr lang="zh-CN" altLang="en-US" dirty="0" smtClean="0"/>
              <a:t> </a:t>
            </a:r>
            <a:r>
              <a:rPr lang="en-US" altLang="zh-CN" dirty="0" smtClean="0"/>
              <a:t>per</a:t>
            </a:r>
            <a:r>
              <a:rPr lang="zh-CN" altLang="en-US" dirty="0" smtClean="0"/>
              <a:t> </a:t>
            </a:r>
            <a:r>
              <a:rPr lang="en-US" altLang="zh-CN" dirty="0" smtClean="0"/>
              <a:t>revenue</a:t>
            </a:r>
            <a:r>
              <a:rPr lang="zh-CN" altLang="en-US" dirty="0" smtClean="0"/>
              <a:t> </a:t>
            </a:r>
            <a:r>
              <a:rPr lang="zh-CN" altLang="zh-CN" dirty="0" smtClean="0"/>
              <a:t>-</a:t>
            </a:r>
            <a:r>
              <a:rPr lang="en-US" altLang="zh-CN" dirty="0" smtClean="0"/>
              <a:t>&gt;</a:t>
            </a:r>
            <a:r>
              <a:rPr lang="zh-CN" altLang="en-US" dirty="0" smtClean="0"/>
              <a:t> </a:t>
            </a:r>
            <a:endParaRPr lang="en-US" altLang="zh-CN" dirty="0" smtClean="0"/>
          </a:p>
          <a:p>
            <a:r>
              <a:rPr lang="en-US" dirty="0" smtClean="0"/>
              <a:t>New</a:t>
            </a:r>
            <a:r>
              <a:rPr lang="zh-CN" altLang="en-US" dirty="0" smtClean="0"/>
              <a:t> </a:t>
            </a:r>
            <a:r>
              <a:rPr lang="en-US" altLang="zh-CN" dirty="0" smtClean="0"/>
              <a:t>business</a:t>
            </a:r>
            <a:r>
              <a:rPr lang="zh-CN" altLang="en-US" dirty="0" smtClean="0"/>
              <a:t> </a:t>
            </a:r>
            <a:r>
              <a:rPr lang="en-US" altLang="zh-CN" dirty="0" smtClean="0"/>
              <a:t>opportunities</a:t>
            </a:r>
            <a:r>
              <a:rPr lang="zh-CN" altLang="en-US" dirty="0" smtClean="0"/>
              <a:t> </a:t>
            </a:r>
            <a:r>
              <a:rPr lang="en-US" altLang="zh-CN" dirty="0" smtClean="0"/>
              <a:t>from</a:t>
            </a:r>
            <a:r>
              <a:rPr lang="zh-CN" altLang="en-US" dirty="0" smtClean="0"/>
              <a:t> </a:t>
            </a:r>
            <a:r>
              <a:rPr lang="en-US" altLang="zh-CN" dirty="0" smtClean="0"/>
              <a:t>big</a:t>
            </a:r>
            <a:r>
              <a:rPr lang="zh-CN" altLang="en-US" dirty="0" smtClean="0"/>
              <a:t> </a:t>
            </a:r>
            <a:r>
              <a:rPr lang="en-US" altLang="zh-CN" dirty="0" smtClean="0"/>
              <a:t>data:</a:t>
            </a:r>
            <a:r>
              <a:rPr lang="zh-CN" altLang="en-US" dirty="0" smtClean="0"/>
              <a:t> </a:t>
            </a:r>
            <a:r>
              <a:rPr lang="en-US" altLang="zh-CN" dirty="0" smtClean="0"/>
              <a:t>new</a:t>
            </a:r>
            <a:r>
              <a:rPr lang="zh-CN" altLang="en-US" dirty="0" smtClean="0"/>
              <a:t> </a:t>
            </a:r>
            <a:r>
              <a:rPr lang="en-US" altLang="zh-CN" dirty="0" smtClean="0"/>
              <a:t>products,</a:t>
            </a:r>
            <a:r>
              <a:rPr lang="zh-CN" altLang="en-US" dirty="0" smtClean="0"/>
              <a:t> </a:t>
            </a:r>
            <a:r>
              <a:rPr lang="en-US" altLang="zh-CN" dirty="0" smtClean="0"/>
              <a:t>refinement,</a:t>
            </a:r>
            <a:r>
              <a:rPr lang="zh-CN" altLang="en-US" dirty="0" smtClean="0"/>
              <a:t> </a:t>
            </a:r>
            <a:r>
              <a:rPr lang="en-US" altLang="zh-CN" dirty="0" smtClean="0"/>
              <a:t>new</a:t>
            </a:r>
            <a:r>
              <a:rPr lang="zh-CN" altLang="en-US" dirty="0" smtClean="0"/>
              <a:t> </a:t>
            </a:r>
            <a:r>
              <a:rPr lang="en-US" altLang="zh-CN" dirty="0" smtClean="0"/>
              <a:t>business</a:t>
            </a:r>
            <a:r>
              <a:rPr lang="zh-CN" altLang="en-US" dirty="0" smtClean="0"/>
              <a:t> </a:t>
            </a:r>
            <a:r>
              <a:rPr lang="en-US" altLang="zh-CN" dirty="0" smtClean="0"/>
              <a:t>models,</a:t>
            </a:r>
            <a:r>
              <a:rPr lang="zh-CN" altLang="en-US" dirty="0" smtClean="0"/>
              <a:t> </a:t>
            </a:r>
            <a:r>
              <a:rPr lang="en-US" altLang="zh-CN" dirty="0" smtClean="0"/>
              <a:t>monetization</a:t>
            </a:r>
            <a:r>
              <a:rPr lang="zh-CN" altLang="en-US" dirty="0" smtClean="0"/>
              <a:t> </a:t>
            </a:r>
            <a:r>
              <a:rPr lang="en-US" altLang="zh-CN" dirty="0" smtClean="0"/>
              <a:t>of</a:t>
            </a:r>
            <a:r>
              <a:rPr lang="zh-CN" altLang="en-US" dirty="0" smtClean="0"/>
              <a:t> </a:t>
            </a:r>
            <a:r>
              <a:rPr lang="en-US" altLang="zh-CN" dirty="0" smtClean="0"/>
              <a:t>a</a:t>
            </a:r>
            <a:r>
              <a:rPr lang="zh-CN" altLang="en-US" dirty="0" smtClean="0"/>
              <a:t> </a:t>
            </a:r>
            <a:r>
              <a:rPr lang="en-US" altLang="zh-CN" dirty="0" smtClean="0"/>
              <a:t>newly</a:t>
            </a:r>
            <a:r>
              <a:rPr lang="zh-CN" altLang="en-US" dirty="0" smtClean="0"/>
              <a:t> </a:t>
            </a:r>
            <a:r>
              <a:rPr lang="en-US" altLang="zh-CN" dirty="0" err="1" smtClean="0"/>
              <a:t>segmeneted</a:t>
            </a:r>
            <a:r>
              <a:rPr lang="zh-CN" altLang="en-US" dirty="0" smtClean="0"/>
              <a:t> </a:t>
            </a:r>
            <a:r>
              <a:rPr lang="en-US" altLang="zh-CN" dirty="0" smtClean="0"/>
              <a:t>customer</a:t>
            </a:r>
            <a:r>
              <a:rPr lang="zh-CN" altLang="en-US" dirty="0" smtClean="0"/>
              <a:t> </a:t>
            </a:r>
            <a:r>
              <a:rPr lang="en-US" altLang="zh-CN" dirty="0" smtClean="0"/>
              <a:t>base.</a:t>
            </a:r>
            <a:endParaRPr lang="en-US" dirty="0"/>
          </a:p>
        </p:txBody>
      </p:sp>
      <p:sp>
        <p:nvSpPr>
          <p:cNvPr id="4" name="Slide Number Placeholder 3"/>
          <p:cNvSpPr>
            <a:spLocks noGrp="1"/>
          </p:cNvSpPr>
          <p:nvPr>
            <p:ph type="sldNum" sz="quarter" idx="10"/>
          </p:nvPr>
        </p:nvSpPr>
        <p:spPr/>
        <p:txBody>
          <a:bodyPr/>
          <a:lstStyle/>
          <a:p>
            <a:fld id="{B7C8557D-6E62-C940-8126-3F1E326FBCF8}" type="slidenum">
              <a:rPr kumimoji="1" lang="zh-CN" altLang="en-US" smtClean="0"/>
              <a:t>20</a:t>
            </a:fld>
            <a:endParaRPr kumimoji="1" lang="zh-CN" altLang="en-US"/>
          </a:p>
        </p:txBody>
      </p:sp>
    </p:spTree>
    <p:extLst>
      <p:ext uri="{BB962C8B-B14F-4D97-AF65-F5344CB8AC3E}">
        <p14:creationId xmlns:p14="http://schemas.microsoft.com/office/powerpoint/2010/main" val="36902547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C8557D-6E62-C940-8126-3F1E326FBCF8}" type="slidenum">
              <a:rPr kumimoji="1" lang="zh-CN" altLang="en-US" smtClean="0"/>
              <a:t>26</a:t>
            </a:fld>
            <a:endParaRPr kumimoji="1" lang="zh-CN" altLang="en-US"/>
          </a:p>
        </p:txBody>
      </p:sp>
    </p:spTree>
    <p:extLst>
      <p:ext uri="{BB962C8B-B14F-4D97-AF65-F5344CB8AC3E}">
        <p14:creationId xmlns:p14="http://schemas.microsoft.com/office/powerpoint/2010/main" val="741893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（这里用</a:t>
            </a:r>
            <a:r>
              <a:rPr kumimoji="1" lang="en-US" altLang="zh-CN" dirty="0" smtClean="0"/>
              <a:t>Pig</a:t>
            </a:r>
            <a:r>
              <a:rPr kumimoji="1" lang="zh-CN" altLang="en-US" dirty="0" smtClean="0"/>
              <a:t> </a:t>
            </a:r>
            <a:r>
              <a:rPr kumimoji="1" lang="en-US" altLang="zh-CN" dirty="0" smtClean="0"/>
              <a:t>Latin</a:t>
            </a:r>
            <a:r>
              <a:rPr kumimoji="1" lang="zh-CN" altLang="en-US" dirty="0" smtClean="0"/>
              <a:t>那几张图，表示一下上边简单的用户</a:t>
            </a:r>
            <a:r>
              <a:rPr kumimoji="1" lang="en-US" altLang="zh-CN" dirty="0" smtClean="0"/>
              <a:t>query</a:t>
            </a:r>
            <a:r>
              <a:rPr kumimoji="1" lang="zh-CN" altLang="en-US" dirty="0" smtClean="0"/>
              <a:t>，会有一个复杂的后台系统来执行）？</a:t>
            </a:r>
            <a:endParaRPr kumimoji="1" lang="zh-CN" altLang="en-US" dirty="0"/>
          </a:p>
        </p:txBody>
      </p:sp>
      <p:sp>
        <p:nvSpPr>
          <p:cNvPr id="4" name="幻灯片编号占位符 3"/>
          <p:cNvSpPr>
            <a:spLocks noGrp="1"/>
          </p:cNvSpPr>
          <p:nvPr>
            <p:ph type="sldNum" sz="quarter" idx="10"/>
          </p:nvPr>
        </p:nvSpPr>
        <p:spPr/>
        <p:txBody>
          <a:bodyPr/>
          <a:lstStyle/>
          <a:p>
            <a:fld id="{B7C8557D-6E62-C940-8126-3F1E326FBCF8}" type="slidenum">
              <a:rPr kumimoji="1" lang="zh-CN" altLang="en-US" smtClean="0"/>
              <a:t>44</a:t>
            </a:fld>
            <a:endParaRPr kumimoji="1" lang="zh-CN" altLang="en-US"/>
          </a:p>
        </p:txBody>
      </p:sp>
    </p:spTree>
    <p:extLst>
      <p:ext uri="{BB962C8B-B14F-4D97-AF65-F5344CB8AC3E}">
        <p14:creationId xmlns:p14="http://schemas.microsoft.com/office/powerpoint/2010/main" val="30183122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ETL = Extract</a:t>
            </a:r>
            <a:r>
              <a:rPr lang="zh-CN" altLang="en-US" dirty="0" smtClean="0"/>
              <a:t>, </a:t>
            </a:r>
            <a:r>
              <a:rPr lang="en-US" altLang="zh-CN" dirty="0" smtClean="0"/>
              <a:t>Transform,</a:t>
            </a:r>
            <a:r>
              <a:rPr lang="zh-CN" altLang="en-US" dirty="0" smtClean="0"/>
              <a:t> </a:t>
            </a:r>
            <a:r>
              <a:rPr lang="en-US" altLang="zh-CN" dirty="0" smtClean="0"/>
              <a:t>Load</a:t>
            </a:r>
            <a:endParaRPr lang="en-US" dirty="0"/>
          </a:p>
        </p:txBody>
      </p:sp>
      <p:sp>
        <p:nvSpPr>
          <p:cNvPr id="4" name="Slide Number Placeholder 3"/>
          <p:cNvSpPr>
            <a:spLocks noGrp="1"/>
          </p:cNvSpPr>
          <p:nvPr>
            <p:ph type="sldNum" sz="quarter" idx="10"/>
          </p:nvPr>
        </p:nvSpPr>
        <p:spPr/>
        <p:txBody>
          <a:bodyPr/>
          <a:lstStyle/>
          <a:p>
            <a:fld id="{B7C8557D-6E62-C940-8126-3F1E326FBCF8}" type="slidenum">
              <a:rPr kumimoji="1" lang="zh-CN" altLang="en-US" smtClean="0"/>
              <a:t>47</a:t>
            </a:fld>
            <a:endParaRPr kumimoji="1" lang="zh-CN" altLang="en-US"/>
          </a:p>
        </p:txBody>
      </p:sp>
    </p:spTree>
    <p:extLst>
      <p:ext uri="{BB962C8B-B14F-4D97-AF65-F5344CB8AC3E}">
        <p14:creationId xmlns:p14="http://schemas.microsoft.com/office/powerpoint/2010/main" val="3626462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396651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3261679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154781"/>
            <a:ext cx="6019800" cy="329088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024041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619015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6" name="幻灯片编号占位符 5"/>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4059723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734351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9" name="幻灯片编号占位符 8"/>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330242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5" name="幻灯片编号占位符 4"/>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2826513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4" name="幻灯片编号占位符 3"/>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1645777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4026797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745B14C2-F0E2-C14F-9872-864DAFA2A2B5}" type="datetimeFigureOut">
              <a:rPr kumimoji="1" lang="zh-CN" altLang="en-US" smtClean="0"/>
              <a:t>9/24/14</a:t>
            </a:fld>
            <a:endParaRPr kumimoji="1"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kumimoji="1" lang="zh-CN" altLang="en-US"/>
          </a:p>
        </p:txBody>
      </p:sp>
      <p:sp>
        <p:nvSpPr>
          <p:cNvPr id="7" name="幻灯片编号占位符 6"/>
          <p:cNvSpPr>
            <a:spLocks noGrp="1"/>
          </p:cNvSpPr>
          <p:nvPr>
            <p:ph type="sldNum" sz="quarter" idx="12"/>
          </p:nvPr>
        </p:nvSpPr>
        <p:spPr/>
        <p:txBody>
          <a:bodyPr/>
          <a:lstStyle/>
          <a:p>
            <a:fld id="{AC04C486-BEA9-6E44-937E-A652AA846208}" type="slidenum">
              <a:rPr kumimoji="1" lang="zh-CN" altLang="en-US" smtClean="0"/>
              <a:t>‹#›</a:t>
            </a:fld>
            <a:endParaRPr kumimoji="1" lang="zh-CN" altLang="en-US"/>
          </a:p>
        </p:txBody>
      </p:sp>
    </p:spTree>
    <p:extLst>
      <p:ext uri="{BB962C8B-B14F-4D97-AF65-F5344CB8AC3E}">
        <p14:creationId xmlns:p14="http://schemas.microsoft.com/office/powerpoint/2010/main" val="17992424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幻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AC04C486-BEA9-6E44-937E-A652AA846208}" type="slidenum">
              <a:rPr kumimoji="1" lang="zh-CN" altLang="en-US" smtClean="0"/>
              <a:t>‹#›</a:t>
            </a:fld>
            <a:endParaRPr kumimoji="1" lang="zh-CN" altLang="en-US"/>
          </a:p>
        </p:txBody>
      </p:sp>
      <p:pic>
        <p:nvPicPr>
          <p:cNvPr id="8" name="图片 7" descr="logo.jpg"/>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2784" y="118391"/>
            <a:ext cx="884392" cy="663758"/>
          </a:xfrm>
          <a:prstGeom prst="rect">
            <a:avLst/>
          </a:prstGeom>
        </p:spPr>
      </p:pic>
    </p:spTree>
    <p:extLst>
      <p:ext uri="{BB962C8B-B14F-4D97-AF65-F5344CB8AC3E}">
        <p14:creationId xmlns:p14="http://schemas.microsoft.com/office/powerpoint/2010/main" val="4213179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7.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 Id="rId3" Type="http://schemas.openxmlformats.org/officeDocument/2006/relationships/image" Target="../media/image18.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0.emf"/></Relationships>
</file>

<file path=ppt/slides/_rels/slide48.xml.rels><?xml version="1.0" encoding="UTF-8" standalone="yes"?>
<Relationships xmlns="http://schemas.openxmlformats.org/package/2006/relationships"><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 Id="rId3" Type="http://schemas.openxmlformats.org/officeDocument/2006/relationships/image" Target="../media/image27.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jpg"/></Relationships>
</file>

<file path=ppt/slides/_rels/slide54.xml.rels><?xml version="1.0" encoding="UTF-8" standalone="yes"?>
<Relationships xmlns="http://schemas.openxmlformats.org/package/2006/relationships"><Relationship Id="rId3" Type="http://schemas.openxmlformats.org/officeDocument/2006/relationships/image" Target="../media/image32.png"/><Relationship Id="rId4" Type="http://schemas.openxmlformats.org/officeDocument/2006/relationships/image" Target="../media/image33.jpg"/><Relationship Id="rId1" Type="http://schemas.openxmlformats.org/officeDocument/2006/relationships/slideLayout" Target="../slideLayouts/slideLayout2.xml"/><Relationship Id="rId2" Type="http://schemas.openxmlformats.org/officeDocument/2006/relationships/image" Target="../media/image3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9.emf"/></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0.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stat.berkeley.edu/~binyu/ps/papers2014/IMS-pres-address14-yu.pdf" TargetMode="Externa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3.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4.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459279"/>
            <a:ext cx="7772400" cy="1102519"/>
          </a:xfrm>
        </p:spPr>
        <p:txBody>
          <a:bodyPr>
            <a:normAutofit fontScale="90000"/>
          </a:bodyPr>
          <a:lstStyle/>
          <a:p>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大数据系统基础 </a:t>
            </a:r>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A</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第一讲：概论</a:t>
            </a:r>
            <a: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endParaRPr kumimoji="1" lang="zh-CN" altLang="en-US" dirty="0"/>
          </a:p>
        </p:txBody>
      </p:sp>
      <p:sp>
        <p:nvSpPr>
          <p:cNvPr id="3" name="副标题 2"/>
          <p:cNvSpPr>
            <a:spLocks noGrp="1"/>
          </p:cNvSpPr>
          <p:nvPr>
            <p:ph type="subTitle" idx="1"/>
          </p:nvPr>
        </p:nvSpPr>
        <p:spPr/>
        <p:txBody>
          <a:bodyPr/>
          <a:lstStyle/>
          <a:p>
            <a:r>
              <a:rPr lang="zh-CN" altLang="en-US"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清华大学</a:t>
            </a:r>
            <a:r>
              <a:rPr lang="zh-CN" altLang="zh-CN"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 </a:t>
            </a:r>
            <a:r>
              <a:rPr lang="zh-CN" altLang="en-US"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交叉信息研究院</a:t>
            </a:r>
            <a:endParaRPr lang="en-US" altLang="zh-CN"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r>
              <a:rPr lang="zh-CN" altLang="en-US"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rPr>
              <a:t>徐葳</a:t>
            </a:r>
            <a:endParaRPr lang="en-US" altLang="zh-CN" b="1"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ndParaRPr>
          </a:p>
          <a:p>
            <a:endParaRPr kumimoji="1" lang="zh-CN" altLang="en-US" dirty="0" smtClean="0"/>
          </a:p>
          <a:p>
            <a:endParaRPr kumimoji="1" lang="zh-CN" altLang="en-US" dirty="0"/>
          </a:p>
        </p:txBody>
      </p:sp>
      <p:sp>
        <p:nvSpPr>
          <p:cNvPr id="4" name="TextBox 3"/>
          <p:cNvSpPr txBox="1"/>
          <p:nvPr/>
        </p:nvSpPr>
        <p:spPr>
          <a:xfrm>
            <a:off x="356513" y="4229100"/>
            <a:ext cx="8725466" cy="646331"/>
          </a:xfrm>
          <a:prstGeom prst="rect">
            <a:avLst/>
          </a:prstGeom>
          <a:noFill/>
        </p:spPr>
        <p:txBody>
          <a:bodyPr wrap="none" rtlCol="0">
            <a:spAutoFit/>
          </a:bodyPr>
          <a:lstStyle/>
          <a:p>
            <a:r>
              <a:rPr lang="zh-CN" altLang="en-US" dirty="0" smtClean="0"/>
              <a:t>本课程提到的真实公司只是作为知识介绍和课堂学术讨论中的例子，</a:t>
            </a:r>
            <a:endParaRPr lang="en-US" altLang="zh-CN" dirty="0" smtClean="0"/>
          </a:p>
          <a:p>
            <a:r>
              <a:rPr lang="zh-CN" altLang="en-US" dirty="0" smtClean="0"/>
              <a:t>并非表示本人赞成或反对该公司的商业模式以及对公司未来商业或技术前景的预测。</a:t>
            </a:r>
            <a:endParaRPr lang="en-US" altLang="zh-CN" dirty="0" smtClean="0"/>
          </a:p>
        </p:txBody>
      </p:sp>
    </p:spTree>
    <p:extLst>
      <p:ext uri="{BB962C8B-B14F-4D97-AF65-F5344CB8AC3E}">
        <p14:creationId xmlns:p14="http://schemas.microsoft.com/office/powerpoint/2010/main" val="179111209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31267"/>
            <a:ext cx="8229600" cy="857250"/>
          </a:xfrm>
        </p:spPr>
        <p:txBody>
          <a:bodyPr>
            <a:normAutofit/>
          </a:bodyPr>
          <a:lstStyle/>
          <a:p>
            <a:r>
              <a:rPr kumimoji="1" lang="en-US" altLang="en-US" sz="3200" dirty="0" smtClean="0">
                <a:latin typeface="Adobe 宋体 Std L"/>
                <a:ea typeface="Adobe 宋体 Std L"/>
                <a:cs typeface="Adobe 宋体 Std L"/>
              </a:rPr>
              <a:t>这门课</a:t>
            </a:r>
            <a:r>
              <a:rPr kumimoji="1" lang="zh-CN" altLang="en-US" sz="3200" dirty="0" smtClean="0">
                <a:latin typeface="Adobe 宋体 Std L"/>
                <a:ea typeface="Adobe 宋体 Std L"/>
                <a:cs typeface="Adobe 宋体 Std L"/>
              </a:rPr>
              <a:t>面向的学生群体</a:t>
            </a:r>
            <a:endParaRPr kumimoji="1" lang="zh-CN" altLang="en-US" sz="3200" dirty="0">
              <a:latin typeface="Adobe 宋体 Std L"/>
              <a:ea typeface="Adobe 宋体 Std L"/>
              <a:cs typeface="Adobe 宋体 Std L"/>
            </a:endParaRPr>
          </a:p>
        </p:txBody>
      </p:sp>
      <p:pic>
        <p:nvPicPr>
          <p:cNvPr id="5" name="图片 4"/>
          <p:cNvPicPr>
            <a:picLocks noChangeAspect="1"/>
          </p:cNvPicPr>
          <p:nvPr/>
        </p:nvPicPr>
        <p:blipFill>
          <a:blip r:embed="rId2"/>
          <a:stretch>
            <a:fillRect/>
          </a:stretch>
        </p:blipFill>
        <p:spPr>
          <a:xfrm>
            <a:off x="1295982" y="984552"/>
            <a:ext cx="6436170" cy="4002448"/>
          </a:xfrm>
          <a:prstGeom prst="rect">
            <a:avLst/>
          </a:prstGeom>
        </p:spPr>
      </p:pic>
      <p:sp>
        <p:nvSpPr>
          <p:cNvPr id="6" name="右箭头 5"/>
          <p:cNvSpPr/>
          <p:nvPr/>
        </p:nvSpPr>
        <p:spPr>
          <a:xfrm>
            <a:off x="2044296" y="3361242"/>
            <a:ext cx="1337652" cy="85203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9284717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latin typeface="Adobe 宋体 Std L"/>
                <a:ea typeface="Adobe 宋体 Std L"/>
                <a:cs typeface="Adobe 宋体 Std L"/>
              </a:rPr>
              <a:t>面向的学生</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p:txBody>
          <a:bodyPr/>
          <a:lstStyle/>
          <a:p>
            <a:r>
              <a:rPr kumimoji="1" lang="zh-CN" altLang="en-US" dirty="0" smtClean="0"/>
              <a:t>非计算机专业</a:t>
            </a:r>
            <a:endParaRPr kumimoji="1" lang="en-US" altLang="zh-CN" dirty="0" smtClean="0"/>
          </a:p>
          <a:p>
            <a:r>
              <a:rPr kumimoji="1" lang="zh-CN" altLang="en-US" dirty="0" smtClean="0"/>
              <a:t>对计算机有一定的认识</a:t>
            </a:r>
            <a:endParaRPr kumimoji="1" lang="en-US" altLang="zh-CN" dirty="0" smtClean="0"/>
          </a:p>
          <a:p>
            <a:r>
              <a:rPr kumimoji="1" lang="zh-CN" altLang="en-US" dirty="0" smtClean="0"/>
              <a:t>有兴趣用到大数据</a:t>
            </a:r>
            <a:endParaRPr kumimoji="1" lang="en-US" altLang="zh-CN" dirty="0" smtClean="0"/>
          </a:p>
          <a:p>
            <a:r>
              <a:rPr kumimoji="1" lang="zh-CN" altLang="en-US" dirty="0" smtClean="0"/>
              <a:t>建议同时选修</a:t>
            </a:r>
            <a:r>
              <a:rPr kumimoji="1" lang="zh-CN" altLang="zh-CN" dirty="0"/>
              <a:t>《</a:t>
            </a:r>
            <a:r>
              <a:rPr kumimoji="1" lang="zh-CN" altLang="en-US" dirty="0" smtClean="0"/>
              <a:t>大数据分析</a:t>
            </a:r>
            <a:r>
              <a:rPr kumimoji="1" lang="en-US" altLang="zh-CN" dirty="0" smtClean="0"/>
              <a:t>A》</a:t>
            </a:r>
            <a:endParaRPr kumimoji="1" lang="zh-CN" altLang="en-US" dirty="0"/>
          </a:p>
        </p:txBody>
      </p:sp>
    </p:spTree>
    <p:extLst>
      <p:ext uri="{BB962C8B-B14F-4D97-AF65-F5344CB8AC3E}">
        <p14:creationId xmlns:p14="http://schemas.microsoft.com/office/powerpoint/2010/main" val="205427085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授课形式</a:t>
            </a:r>
            <a:endParaRPr kumimoji="1" lang="zh-CN" altLang="en-US" sz="3200" dirty="0"/>
          </a:p>
        </p:txBody>
      </p:sp>
      <p:sp>
        <p:nvSpPr>
          <p:cNvPr id="3" name="内容占位符 2"/>
          <p:cNvSpPr>
            <a:spLocks noGrp="1"/>
          </p:cNvSpPr>
          <p:nvPr>
            <p:ph idx="1"/>
          </p:nvPr>
        </p:nvSpPr>
        <p:spPr/>
        <p:txBody>
          <a:bodyPr/>
          <a:lstStyle/>
          <a:p>
            <a:r>
              <a:rPr kumimoji="1" lang="zh-CN" altLang="en-US" dirty="0" smtClean="0">
                <a:latin typeface="Adobe 宋体 Std L"/>
                <a:ea typeface="Adobe 宋体 Std L"/>
                <a:cs typeface="Adobe 宋体 Std L"/>
              </a:rPr>
              <a:t>课堂讲授</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网上实验</a:t>
            </a:r>
            <a:endParaRPr kumimoji="1" lang="en-US" altLang="zh-CN" dirty="0" smtClean="0">
              <a:latin typeface="Adobe 宋体 Std L"/>
              <a:ea typeface="Adobe 宋体 Std L"/>
              <a:cs typeface="Adobe 宋体 Std L"/>
            </a:endParaRPr>
          </a:p>
          <a:p>
            <a:r>
              <a:rPr kumimoji="1" lang="en-US" altLang="en-US" dirty="0" smtClean="0">
                <a:latin typeface="Adobe 宋体 Std L"/>
                <a:ea typeface="Adobe 宋体 Std L"/>
                <a:cs typeface="Adobe 宋体 Std L"/>
              </a:rPr>
              <a:t>调研</a:t>
            </a:r>
            <a:endParaRPr kumimoji="1" lang="zh-CN" altLang="en-US" dirty="0">
              <a:latin typeface="Adobe 宋体 Std L"/>
              <a:ea typeface="Adobe 宋体 Std L"/>
              <a:cs typeface="Adobe 宋体 Std L"/>
            </a:endParaRPr>
          </a:p>
        </p:txBody>
      </p:sp>
    </p:spTree>
    <p:extLst>
      <p:ext uri="{BB962C8B-B14F-4D97-AF65-F5344CB8AC3E}">
        <p14:creationId xmlns:p14="http://schemas.microsoft.com/office/powerpoint/2010/main" val="276245556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smtClean="0">
                <a:latin typeface="Adobe 宋体 Std L"/>
                <a:ea typeface="Adobe 宋体 Std L"/>
                <a:cs typeface="Adobe 宋体 Std L"/>
              </a:rPr>
              <a:t>作业/考试形式</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p:txBody>
          <a:bodyPr>
            <a:normAutofit fontScale="92500" lnSpcReduction="20000"/>
          </a:bodyPr>
          <a:lstStyle/>
          <a:p>
            <a:r>
              <a:rPr kumimoji="1" lang="zh-CN" altLang="en-US" dirty="0" smtClean="0">
                <a:latin typeface="Adobe 宋体 Std L"/>
                <a:ea typeface="Adobe 宋体 Std L"/>
                <a:cs typeface="Adobe 宋体 Std L"/>
              </a:rPr>
              <a:t>网上提交作业 （</a:t>
            </a:r>
            <a:r>
              <a:rPr kumimoji="1" lang="en-US" altLang="zh-CN" dirty="0" smtClean="0">
                <a:latin typeface="Adobe 宋体 Std L"/>
                <a:ea typeface="Adobe 宋体 Std L"/>
                <a:cs typeface="Adobe 宋体 Std L"/>
              </a:rPr>
              <a:t>1-2</a:t>
            </a:r>
            <a:r>
              <a:rPr kumimoji="1" lang="zh-CN" altLang="en-US" dirty="0" smtClean="0">
                <a:latin typeface="Adobe 宋体 Std L"/>
                <a:ea typeface="Adobe 宋体 Std L"/>
                <a:cs typeface="Adobe 宋体 Std L"/>
              </a:rPr>
              <a:t>次）</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大作业</a:t>
            </a:r>
            <a:endParaRPr kumimoji="1" lang="en-US" altLang="zh-CN" dirty="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调研你自己领域对大数据使用的方式</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根据学习的内容，提出你怎么改进你领域中大数据系统的使用方式</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最后一次课</a:t>
            </a:r>
            <a:r>
              <a:rPr kumimoji="1" lang="en-US" altLang="zh-CN" dirty="0" smtClean="0">
                <a:latin typeface="Adobe 宋体 Std L"/>
                <a:ea typeface="Adobe 宋体 Std L"/>
                <a:cs typeface="Adobe 宋体 Std L"/>
              </a:rPr>
              <a:t>（16</a:t>
            </a:r>
            <a:r>
              <a:rPr kumimoji="1" lang="zh-CN" altLang="en-US" dirty="0" smtClean="0">
                <a:latin typeface="Adobe 宋体 Std L"/>
                <a:ea typeface="Adobe 宋体 Std L"/>
                <a:cs typeface="Adobe 宋体 Std L"/>
              </a:rPr>
              <a:t>周）课堂展示</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期末考试</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知识性</a:t>
            </a:r>
            <a:endParaRPr kumimoji="1" lang="zh-CN" altLang="en-US" dirty="0">
              <a:latin typeface="Adobe 宋体 Std L"/>
              <a:ea typeface="Adobe 宋体 Std L"/>
              <a:cs typeface="Adobe 宋体 Std L"/>
            </a:endParaRPr>
          </a:p>
        </p:txBody>
      </p:sp>
    </p:spTree>
    <p:extLst>
      <p:ext uri="{BB962C8B-B14F-4D97-AF65-F5344CB8AC3E}">
        <p14:creationId xmlns:p14="http://schemas.microsoft.com/office/powerpoint/2010/main" val="290975742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CN" altLang="en-US" b="1" cap="all"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大数据的特点及对系统的新挑战</a:t>
            </a:r>
            <a:endParaRPr kumimoji="1" lang="zh-CN" altLang="en-US" dirty="0"/>
          </a:p>
        </p:txBody>
      </p:sp>
      <p:sp>
        <p:nvSpPr>
          <p:cNvPr id="3" name="Subtitle 2"/>
          <p:cNvSpPr>
            <a:spLocks noGrp="1"/>
          </p:cNvSpPr>
          <p:nvPr>
            <p:ph type="subTitle" idx="1"/>
          </p:nvPr>
        </p:nvSpPr>
        <p:spPr/>
        <p:txBody>
          <a:bodyPr/>
          <a:lstStyle/>
          <a:p>
            <a:r>
              <a:rPr lang="en-US" dirty="0" smtClean="0">
                <a:latin typeface="Adobe 宋体 Std L"/>
                <a:ea typeface="Adobe 宋体 Std L"/>
                <a:cs typeface="Adobe 宋体 Std L"/>
              </a:rPr>
              <a:t>大数据的</a:t>
            </a:r>
            <a:r>
              <a:rPr lang="zh-CN" altLang="en-US" dirty="0" smtClean="0">
                <a:latin typeface="Adobe 宋体 Std L"/>
                <a:ea typeface="Adobe 宋体 Std L"/>
                <a:cs typeface="Adobe 宋体 Std L"/>
              </a:rPr>
              <a:t>应用</a:t>
            </a:r>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146770306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大数据是一个热门话题</a:t>
            </a:r>
            <a:endParaRPr kumimoji="1" lang="zh-CN" altLang="en-US" sz="3200" dirty="0"/>
          </a:p>
        </p:txBody>
      </p:sp>
      <p:sp>
        <p:nvSpPr>
          <p:cNvPr id="4" name="文本框 3"/>
          <p:cNvSpPr txBox="1"/>
          <p:nvPr/>
        </p:nvSpPr>
        <p:spPr>
          <a:xfrm>
            <a:off x="457200" y="1082044"/>
            <a:ext cx="3443111" cy="1107996"/>
          </a:xfrm>
          <a:prstGeom prst="rect">
            <a:avLst/>
          </a:prstGeom>
          <a:noFill/>
        </p:spPr>
        <p:txBody>
          <a:bodyPr wrap="square" rtlCol="0">
            <a:spAutoFit/>
          </a:bodyPr>
          <a:lstStyle/>
          <a:p>
            <a:pPr algn="ctr"/>
            <a:r>
              <a:rPr kumimoji="1" lang="en-US" altLang="zh-CN" dirty="0" smtClean="0"/>
              <a:t>“How President Obama’s Campaign Used Big Data to Rally Individual Voters”</a:t>
            </a:r>
          </a:p>
          <a:p>
            <a:pPr algn="ctr"/>
            <a:r>
              <a:rPr kumimoji="1" lang="en-US" altLang="zh-CN" sz="1200" dirty="0" smtClean="0"/>
              <a:t>- MIT Technology Review, December 2012</a:t>
            </a:r>
            <a:endParaRPr kumimoji="1" lang="zh-CN" altLang="en-US" sz="1200" dirty="0"/>
          </a:p>
        </p:txBody>
      </p:sp>
      <p:sp>
        <p:nvSpPr>
          <p:cNvPr id="5" name="矩形 4"/>
          <p:cNvSpPr/>
          <p:nvPr/>
        </p:nvSpPr>
        <p:spPr>
          <a:xfrm>
            <a:off x="5042370" y="1140444"/>
            <a:ext cx="3428059" cy="1107996"/>
          </a:xfrm>
          <a:prstGeom prst="rect">
            <a:avLst/>
          </a:prstGeom>
        </p:spPr>
        <p:txBody>
          <a:bodyPr wrap="square">
            <a:spAutoFit/>
          </a:bodyPr>
          <a:lstStyle/>
          <a:p>
            <a:pPr algn="ctr"/>
            <a:r>
              <a:rPr kumimoji="1" lang="en-US" altLang="zh-CN" dirty="0" smtClean="0"/>
              <a:t>“4.4 million jobs that will be created worldwide to support Big Data by 2015”</a:t>
            </a:r>
          </a:p>
          <a:p>
            <a:pPr algn="ctr"/>
            <a:r>
              <a:rPr kumimoji="1" lang="en-US" altLang="zh-CN" sz="1200" dirty="0" smtClean="0"/>
              <a:t>- IBM, August 2013</a:t>
            </a:r>
            <a:endParaRPr kumimoji="1" lang="zh-CN" altLang="en-US" sz="1200" dirty="0"/>
          </a:p>
        </p:txBody>
      </p:sp>
      <p:sp>
        <p:nvSpPr>
          <p:cNvPr id="6" name="矩形 5"/>
          <p:cNvSpPr/>
          <p:nvPr/>
        </p:nvSpPr>
        <p:spPr>
          <a:xfrm>
            <a:off x="1228608" y="2410252"/>
            <a:ext cx="3029185" cy="830997"/>
          </a:xfrm>
          <a:prstGeom prst="rect">
            <a:avLst/>
          </a:prstGeom>
        </p:spPr>
        <p:txBody>
          <a:bodyPr wrap="square">
            <a:spAutoFit/>
          </a:bodyPr>
          <a:lstStyle/>
          <a:p>
            <a:pPr algn="ctr"/>
            <a:r>
              <a:rPr kumimoji="1" lang="en-US" altLang="zh-CN" dirty="0" smtClean="0"/>
              <a:t>“Data Scientist: The Sexist Job of the 21th Century”</a:t>
            </a:r>
          </a:p>
          <a:p>
            <a:pPr algn="ctr"/>
            <a:r>
              <a:rPr kumimoji="1" lang="en-US" altLang="zh-CN" sz="1200" dirty="0" smtClean="0"/>
              <a:t>- Harvard Business Review, October 2012</a:t>
            </a:r>
            <a:endParaRPr kumimoji="1" lang="zh-CN" altLang="en-US" sz="1200" dirty="0"/>
          </a:p>
        </p:txBody>
      </p:sp>
      <p:sp>
        <p:nvSpPr>
          <p:cNvPr id="7" name="矩形 6"/>
          <p:cNvSpPr/>
          <p:nvPr/>
        </p:nvSpPr>
        <p:spPr>
          <a:xfrm>
            <a:off x="5127037" y="2748919"/>
            <a:ext cx="2906889" cy="830997"/>
          </a:xfrm>
          <a:prstGeom prst="rect">
            <a:avLst/>
          </a:prstGeom>
        </p:spPr>
        <p:txBody>
          <a:bodyPr wrap="square">
            <a:spAutoFit/>
          </a:bodyPr>
          <a:lstStyle/>
          <a:p>
            <a:pPr algn="ctr"/>
            <a:r>
              <a:rPr kumimoji="1" lang="en-US" altLang="zh-CN" dirty="0" smtClean="0"/>
              <a:t>“CFOs Ignore Big Data at Their Peril”</a:t>
            </a:r>
          </a:p>
          <a:p>
            <a:pPr algn="ctr"/>
            <a:r>
              <a:rPr kumimoji="1" lang="en-US" altLang="zh-CN" sz="1200" dirty="0" smtClean="0"/>
              <a:t>-Wall Street Journal, July 2013</a:t>
            </a:r>
            <a:endParaRPr kumimoji="1" lang="zh-CN" altLang="en-US" sz="1200" dirty="0"/>
          </a:p>
        </p:txBody>
      </p:sp>
      <p:sp>
        <p:nvSpPr>
          <p:cNvPr id="8" name="矩形 7"/>
          <p:cNvSpPr/>
          <p:nvPr/>
        </p:nvSpPr>
        <p:spPr>
          <a:xfrm>
            <a:off x="686740" y="3460277"/>
            <a:ext cx="2756370" cy="830997"/>
          </a:xfrm>
          <a:prstGeom prst="rect">
            <a:avLst/>
          </a:prstGeom>
        </p:spPr>
        <p:txBody>
          <a:bodyPr wrap="square">
            <a:spAutoFit/>
          </a:bodyPr>
          <a:lstStyle/>
          <a:p>
            <a:pPr algn="ctr"/>
            <a:r>
              <a:rPr kumimoji="1" lang="en-US" altLang="zh-CN" dirty="0" smtClean="0"/>
              <a:t>“The NSA’s Big Data Problem”</a:t>
            </a:r>
          </a:p>
          <a:p>
            <a:pPr algn="ctr"/>
            <a:r>
              <a:rPr kumimoji="1" lang="en-US" altLang="zh-CN" sz="1200" dirty="0" smtClean="0"/>
              <a:t>-Time, </a:t>
            </a:r>
            <a:r>
              <a:rPr kumimoji="1" lang="en-US" altLang="zh-CN" sz="1200" dirty="0"/>
              <a:t>J</a:t>
            </a:r>
            <a:r>
              <a:rPr kumimoji="1" lang="en-US" altLang="zh-CN" sz="1200" dirty="0" smtClean="0"/>
              <a:t>une 2013</a:t>
            </a:r>
            <a:endParaRPr kumimoji="1" lang="zh-CN" altLang="en-US" sz="1200" dirty="0"/>
          </a:p>
        </p:txBody>
      </p:sp>
      <p:sp>
        <p:nvSpPr>
          <p:cNvPr id="9" name="矩形 8"/>
          <p:cNvSpPr/>
          <p:nvPr/>
        </p:nvSpPr>
        <p:spPr>
          <a:xfrm>
            <a:off x="5277556" y="3951344"/>
            <a:ext cx="2756370" cy="553998"/>
          </a:xfrm>
          <a:prstGeom prst="rect">
            <a:avLst/>
          </a:prstGeom>
        </p:spPr>
        <p:txBody>
          <a:bodyPr wrap="square">
            <a:spAutoFit/>
          </a:bodyPr>
          <a:lstStyle/>
          <a:p>
            <a:pPr algn="ctr"/>
            <a:r>
              <a:rPr kumimoji="1" lang="en-US" altLang="zh-CN" dirty="0" smtClean="0"/>
              <a:t>“Data, Data Everywhere”</a:t>
            </a:r>
          </a:p>
          <a:p>
            <a:pPr algn="ctr"/>
            <a:r>
              <a:rPr kumimoji="1" lang="en-US" altLang="zh-CN" sz="1200" dirty="0" smtClean="0"/>
              <a:t>-The Economist, February 2010</a:t>
            </a:r>
            <a:endParaRPr kumimoji="1" lang="zh-CN" altLang="en-US" sz="1200" dirty="0"/>
          </a:p>
        </p:txBody>
      </p:sp>
    </p:spTree>
    <p:extLst>
      <p:ext uri="{BB962C8B-B14F-4D97-AF65-F5344CB8AC3E}">
        <p14:creationId xmlns:p14="http://schemas.microsoft.com/office/powerpoint/2010/main" val="264675653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目前普遍认为，大数据是广大的商机</a:t>
            </a:r>
            <a:endParaRPr kumimoji="1" lang="zh-CN" altLang="en-US" sz="3200" dirty="0"/>
          </a:p>
        </p:txBody>
      </p:sp>
      <p:sp>
        <p:nvSpPr>
          <p:cNvPr id="4" name="矩形 3"/>
          <p:cNvSpPr/>
          <p:nvPr/>
        </p:nvSpPr>
        <p:spPr>
          <a:xfrm>
            <a:off x="457200" y="1063229"/>
            <a:ext cx="4572000" cy="1384995"/>
          </a:xfrm>
          <a:prstGeom prst="rect">
            <a:avLst/>
          </a:prstGeom>
        </p:spPr>
        <p:txBody>
          <a:bodyPr>
            <a:spAutoFit/>
          </a:bodyPr>
          <a:lstStyle/>
          <a:p>
            <a:pPr algn="ctr"/>
            <a:r>
              <a:rPr kumimoji="1" lang="en-US" altLang="zh-CN" dirty="0" smtClean="0"/>
              <a:t>IBS’s CEO, </a:t>
            </a:r>
            <a:r>
              <a:rPr kumimoji="1" lang="en-US" altLang="zh-CN" dirty="0" err="1" smtClean="0"/>
              <a:t>Ginni</a:t>
            </a:r>
            <a:r>
              <a:rPr kumimoji="1" lang="en-US" altLang="zh-CN" dirty="0" smtClean="0"/>
              <a:t> </a:t>
            </a:r>
            <a:r>
              <a:rPr kumimoji="1" lang="en-US" altLang="zh-CN" dirty="0" err="1" smtClean="0"/>
              <a:t>Rometty</a:t>
            </a:r>
            <a:r>
              <a:rPr kumimoji="1" lang="en-US" altLang="zh-CN" dirty="0" smtClean="0"/>
              <a:t> calls Big Data “</a:t>
            </a:r>
            <a:r>
              <a:rPr kumimoji="1" lang="en-US" altLang="zh-CN" u="sng" dirty="0" smtClean="0"/>
              <a:t>the next natural resource</a:t>
            </a:r>
            <a:r>
              <a:rPr kumimoji="1" lang="en-US" altLang="zh-CN" dirty="0" smtClean="0"/>
              <a:t>” and believes it will change how decisions are made, how value is created and how value is delivered.</a:t>
            </a:r>
          </a:p>
          <a:p>
            <a:pPr algn="ctr"/>
            <a:r>
              <a:rPr kumimoji="1" lang="en-US" altLang="zh-CN" sz="1200" dirty="0" smtClean="0"/>
              <a:t>- </a:t>
            </a:r>
            <a:r>
              <a:rPr kumimoji="1" lang="en-US" altLang="zh-CN" sz="1200" dirty="0" err="1" smtClean="0"/>
              <a:t>Forbers</a:t>
            </a:r>
            <a:r>
              <a:rPr kumimoji="1" lang="en-US" altLang="zh-CN" sz="1200" dirty="0" smtClean="0"/>
              <a:t>, March 2013</a:t>
            </a:r>
            <a:endParaRPr kumimoji="1" lang="zh-CN" altLang="en-US" sz="1200" dirty="0"/>
          </a:p>
        </p:txBody>
      </p:sp>
      <p:sp>
        <p:nvSpPr>
          <p:cNvPr id="5" name="矩形 4"/>
          <p:cNvSpPr/>
          <p:nvPr/>
        </p:nvSpPr>
        <p:spPr>
          <a:xfrm>
            <a:off x="5572948" y="1140589"/>
            <a:ext cx="3113852" cy="2215991"/>
          </a:xfrm>
          <a:prstGeom prst="rect">
            <a:avLst/>
          </a:prstGeom>
        </p:spPr>
        <p:txBody>
          <a:bodyPr wrap="square">
            <a:spAutoFit/>
          </a:bodyPr>
          <a:lstStyle/>
          <a:p>
            <a:pPr algn="ctr"/>
            <a:r>
              <a:rPr kumimoji="1" lang="en-US" altLang="zh-CN" dirty="0" smtClean="0"/>
              <a:t>“SAP partners around the world will earn </a:t>
            </a:r>
            <a:r>
              <a:rPr kumimoji="1" lang="en-US" altLang="zh-CN" u="sng" dirty="0" smtClean="0"/>
              <a:t>US$220 billion in revenue in the next five years</a:t>
            </a:r>
            <a:r>
              <a:rPr kumimoji="1" lang="en-US" altLang="zh-CN" dirty="0" smtClean="0"/>
              <a:t> related to analytics and big data solutions from the company”</a:t>
            </a:r>
          </a:p>
          <a:p>
            <a:pPr algn="ctr"/>
            <a:r>
              <a:rPr kumimoji="1" lang="en-US" altLang="zh-CN" sz="1200" dirty="0" smtClean="0"/>
              <a:t>- IDC </a:t>
            </a:r>
            <a:r>
              <a:rPr kumimoji="1" lang="en-US" altLang="zh-CN" sz="1200" dirty="0" err="1" smtClean="0"/>
              <a:t>Infographic</a:t>
            </a:r>
            <a:r>
              <a:rPr kumimoji="1" lang="en-US" altLang="zh-CN" sz="1200" dirty="0" smtClean="0"/>
              <a:t> sponsored by SAP, July 2013</a:t>
            </a:r>
            <a:endParaRPr kumimoji="1" lang="zh-CN" altLang="en-US" sz="1200" dirty="0" smtClean="0"/>
          </a:p>
          <a:p>
            <a:pPr algn="ctr"/>
            <a:endParaRPr kumimoji="1" lang="zh-CN" altLang="en-US" dirty="0"/>
          </a:p>
        </p:txBody>
      </p:sp>
      <p:sp>
        <p:nvSpPr>
          <p:cNvPr id="6" name="文本框 5"/>
          <p:cNvSpPr txBox="1"/>
          <p:nvPr/>
        </p:nvSpPr>
        <p:spPr>
          <a:xfrm>
            <a:off x="2135481" y="3612444"/>
            <a:ext cx="184666" cy="369332"/>
          </a:xfrm>
          <a:prstGeom prst="rect">
            <a:avLst/>
          </a:prstGeom>
          <a:noFill/>
        </p:spPr>
        <p:txBody>
          <a:bodyPr wrap="none" rtlCol="0">
            <a:spAutoFit/>
          </a:bodyPr>
          <a:lstStyle/>
          <a:p>
            <a:endParaRPr kumimoji="1" lang="zh-CN" altLang="en-US" dirty="0"/>
          </a:p>
        </p:txBody>
      </p:sp>
      <p:sp>
        <p:nvSpPr>
          <p:cNvPr id="7" name="矩形 6"/>
          <p:cNvSpPr/>
          <p:nvPr/>
        </p:nvSpPr>
        <p:spPr>
          <a:xfrm>
            <a:off x="1299473" y="3356580"/>
            <a:ext cx="5445174" cy="1384995"/>
          </a:xfrm>
          <a:prstGeom prst="rect">
            <a:avLst/>
          </a:prstGeom>
        </p:spPr>
        <p:txBody>
          <a:bodyPr wrap="square">
            <a:spAutoFit/>
          </a:bodyPr>
          <a:lstStyle/>
          <a:p>
            <a:pPr algn="ctr"/>
            <a:r>
              <a:rPr kumimoji="1" lang="en-US" altLang="zh-CN" dirty="0" smtClean="0"/>
              <a:t>“57% of respondents viewed investments in disruptive technology, such as big data and analytics, as </a:t>
            </a:r>
            <a:r>
              <a:rPr kumimoji="1" lang="en-US" altLang="zh-CN" u="sng" dirty="0" smtClean="0"/>
              <a:t>key source of competitive advantage.</a:t>
            </a:r>
            <a:r>
              <a:rPr kumimoji="1" lang="en-US" altLang="zh-CN" dirty="0" smtClean="0"/>
              <a:t>”</a:t>
            </a:r>
          </a:p>
          <a:p>
            <a:pPr algn="ctr"/>
            <a:r>
              <a:rPr kumimoji="1" lang="en-US" altLang="zh-CN" sz="1200" dirty="0" smtClean="0"/>
              <a:t>- Oracle Enterprise Performance Management Blog, May 2013</a:t>
            </a:r>
            <a:endParaRPr kumimoji="1" lang="zh-CN" altLang="en-US" sz="1200" dirty="0" smtClean="0"/>
          </a:p>
          <a:p>
            <a:pPr algn="ctr"/>
            <a:endParaRPr kumimoji="1" lang="zh-CN" altLang="en-US" dirty="0"/>
          </a:p>
        </p:txBody>
      </p:sp>
    </p:spTree>
    <p:extLst>
      <p:ext uri="{BB962C8B-B14F-4D97-AF65-F5344CB8AC3E}">
        <p14:creationId xmlns:p14="http://schemas.microsoft.com/office/powerpoint/2010/main" val="12022953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3200" dirty="0" smtClean="0"/>
              <a:t>Gartner</a:t>
            </a:r>
            <a:r>
              <a:rPr kumimoji="1" lang="zh-CN" altLang="en-US" sz="3200" dirty="0" smtClean="0"/>
              <a:t>新技术炒作曲线</a:t>
            </a:r>
            <a:endParaRPr kumimoji="1" lang="zh-CN" altLang="en-US" sz="3200" dirty="0"/>
          </a:p>
        </p:txBody>
      </p:sp>
      <p:pic>
        <p:nvPicPr>
          <p:cNvPr id="4" name="Picture 2"/>
          <p:cNvPicPr>
            <a:picLocks noChangeAspect="1"/>
          </p:cNvPicPr>
          <p:nvPr/>
        </p:nvPicPr>
        <p:blipFill>
          <a:blip r:embed="rId2"/>
          <a:stretch>
            <a:fillRect/>
          </a:stretch>
        </p:blipFill>
        <p:spPr>
          <a:xfrm>
            <a:off x="329259" y="834379"/>
            <a:ext cx="8570148" cy="4083344"/>
          </a:xfrm>
          <a:prstGeom prst="rect">
            <a:avLst/>
          </a:prstGeom>
        </p:spPr>
      </p:pic>
      <p:sp>
        <p:nvSpPr>
          <p:cNvPr id="6" name="文本框 5"/>
          <p:cNvSpPr txBox="1"/>
          <p:nvPr/>
        </p:nvSpPr>
        <p:spPr>
          <a:xfrm>
            <a:off x="1232370" y="4851112"/>
            <a:ext cx="2719114" cy="584776"/>
          </a:xfrm>
          <a:prstGeom prst="rect">
            <a:avLst/>
          </a:prstGeom>
          <a:noFill/>
        </p:spPr>
        <p:txBody>
          <a:bodyPr wrap="none" rtlCol="0">
            <a:spAutoFit/>
          </a:bodyPr>
          <a:lstStyle/>
          <a:p>
            <a:r>
              <a:rPr lang="en-US" altLang="zh-CN" sz="1600" dirty="0" smtClean="0"/>
              <a:t>Source: Gartner (August 2014) </a:t>
            </a:r>
          </a:p>
          <a:p>
            <a:endParaRPr kumimoji="1" lang="zh-CN" altLang="en-US" sz="1600" dirty="0"/>
          </a:p>
        </p:txBody>
      </p:sp>
    </p:spTree>
    <p:extLst>
      <p:ext uri="{BB962C8B-B14F-4D97-AF65-F5344CB8AC3E}">
        <p14:creationId xmlns:p14="http://schemas.microsoft.com/office/powerpoint/2010/main" val="90952711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需求：大数据给不同行业带来价值</a:t>
            </a:r>
          </a:p>
        </p:txBody>
      </p:sp>
      <p:graphicFrame>
        <p:nvGraphicFramePr>
          <p:cNvPr id="4" name="表格 3"/>
          <p:cNvGraphicFramePr>
            <a:graphicFrameLocks noGrp="1"/>
          </p:cNvGraphicFramePr>
          <p:nvPr>
            <p:extLst>
              <p:ext uri="{D42A27DB-BD31-4B8C-83A1-F6EECF244321}">
                <p14:modId xmlns:p14="http://schemas.microsoft.com/office/powerpoint/2010/main" val="459575854"/>
              </p:ext>
            </p:extLst>
          </p:nvPr>
        </p:nvGraphicFramePr>
        <p:xfrm>
          <a:off x="562819" y="1189330"/>
          <a:ext cx="8225811" cy="3360420"/>
        </p:xfrm>
        <a:graphic>
          <a:graphicData uri="http://schemas.openxmlformats.org/drawingml/2006/table">
            <a:tbl>
              <a:tblPr firstRow="1" bandRow="1">
                <a:tableStyleId>{5940675A-B579-460E-94D1-54222C63F5DA}</a:tableStyleId>
              </a:tblPr>
              <a:tblGrid>
                <a:gridCol w="2020375"/>
                <a:gridCol w="6205436"/>
              </a:tblGrid>
              <a:tr h="388620">
                <a:tc>
                  <a:txBody>
                    <a:bodyPr/>
                    <a:lstStyle/>
                    <a:p>
                      <a:pPr algn="ctr"/>
                      <a:r>
                        <a:rPr lang="zh-CN" altLang="en-US" sz="2100" b="1" dirty="0" smtClean="0"/>
                        <a:t>行业</a:t>
                      </a:r>
                      <a:endParaRPr lang="zh-CN" altLang="en-US" sz="2100" b="1" dirty="0"/>
                    </a:p>
                  </a:txBody>
                  <a:tcPr marT="34290" marB="34290">
                    <a:solidFill>
                      <a:schemeClr val="bg1">
                        <a:lumMod val="85000"/>
                      </a:schemeClr>
                    </a:solidFill>
                  </a:tcPr>
                </a:tc>
                <a:tc>
                  <a:txBody>
                    <a:bodyPr/>
                    <a:lstStyle/>
                    <a:p>
                      <a:pPr algn="ctr"/>
                      <a:r>
                        <a:rPr lang="zh-CN" altLang="en-US" sz="2100" b="1" dirty="0" smtClean="0"/>
                        <a:t>带来的利益</a:t>
                      </a:r>
                      <a:endParaRPr lang="zh-CN" altLang="en-US" sz="2100" b="1" dirty="0"/>
                    </a:p>
                  </a:txBody>
                  <a:tcPr marT="34290" marB="34290">
                    <a:solidFill>
                      <a:schemeClr val="bg1">
                        <a:lumMod val="85000"/>
                      </a:schemeClr>
                    </a:solidFill>
                  </a:tcPr>
                </a:tc>
              </a:tr>
              <a:tr h="388620">
                <a:tc>
                  <a:txBody>
                    <a:bodyPr/>
                    <a:lstStyle/>
                    <a:p>
                      <a:pPr algn="ctr"/>
                      <a:r>
                        <a:rPr lang="zh-CN" altLang="en-US" sz="2100" dirty="0" smtClean="0"/>
                        <a:t>医疗</a:t>
                      </a:r>
                      <a:endParaRPr lang="zh-CN" altLang="en-US" sz="2100" dirty="0"/>
                    </a:p>
                  </a:txBody>
                  <a:tcPr marT="34290" marB="34290"/>
                </a:tc>
                <a:tc>
                  <a:txBody>
                    <a:bodyPr/>
                    <a:lstStyle/>
                    <a:p>
                      <a:r>
                        <a:rPr lang="zh-CN" altLang="en-US" sz="2100" dirty="0" smtClean="0"/>
                        <a:t>每年</a:t>
                      </a:r>
                      <a:r>
                        <a:rPr lang="en-US" altLang="zh-CN" sz="2100" dirty="0" smtClean="0"/>
                        <a:t>3000</a:t>
                      </a:r>
                      <a:r>
                        <a:rPr lang="zh-CN" altLang="en-US" sz="2100" dirty="0" smtClean="0"/>
                        <a:t>亿美元的额外收益</a:t>
                      </a:r>
                      <a:endParaRPr lang="en-US" altLang="zh-CN" sz="2100" dirty="0" smtClean="0"/>
                    </a:p>
                  </a:txBody>
                  <a:tcPr marT="34290" marB="34290"/>
                </a:tc>
              </a:tr>
              <a:tr h="388620">
                <a:tc>
                  <a:txBody>
                    <a:bodyPr/>
                    <a:lstStyle/>
                    <a:p>
                      <a:pPr algn="ctr"/>
                      <a:r>
                        <a:rPr lang="zh-CN" altLang="en-US" sz="2100" dirty="0" smtClean="0"/>
                        <a:t>零售</a:t>
                      </a:r>
                      <a:endParaRPr lang="zh-CN" altLang="en-US" sz="2100" dirty="0"/>
                    </a:p>
                  </a:txBody>
                  <a:tcPr marT="34290" marB="34290"/>
                </a:tc>
                <a:tc>
                  <a:txBody>
                    <a:bodyPr/>
                    <a:lstStyle/>
                    <a:p>
                      <a:r>
                        <a:rPr lang="zh-CN" altLang="zh-CN" sz="2100" dirty="0" smtClean="0"/>
                        <a:t>6</a:t>
                      </a:r>
                      <a:r>
                        <a:rPr lang="en-US" altLang="zh-CN" sz="2100" dirty="0" smtClean="0"/>
                        <a:t>0%</a:t>
                      </a:r>
                      <a:r>
                        <a:rPr lang="zh-CN" altLang="en-US" sz="2100" dirty="0" smtClean="0"/>
                        <a:t>的纯利润增长</a:t>
                      </a:r>
                      <a:endParaRPr lang="zh-CN" altLang="en-US" sz="2100" dirty="0"/>
                    </a:p>
                  </a:txBody>
                  <a:tcPr marT="34290" marB="34290"/>
                </a:tc>
              </a:tr>
              <a:tr h="388620">
                <a:tc>
                  <a:txBody>
                    <a:bodyPr/>
                    <a:lstStyle/>
                    <a:p>
                      <a:pPr algn="ctr"/>
                      <a:r>
                        <a:rPr lang="zh-CN" altLang="en-US" sz="2100" dirty="0" smtClean="0"/>
                        <a:t>制造</a:t>
                      </a:r>
                      <a:endParaRPr lang="zh-CN" altLang="en-US" sz="2100" dirty="0"/>
                    </a:p>
                  </a:txBody>
                  <a:tcPr marT="34290" marB="34290"/>
                </a:tc>
                <a:tc>
                  <a:txBody>
                    <a:bodyPr/>
                    <a:lstStyle/>
                    <a:p>
                      <a:r>
                        <a:rPr lang="zh-CN" altLang="en-US" sz="2100" dirty="0" smtClean="0"/>
                        <a:t>产品开发、组装的成本下降</a:t>
                      </a:r>
                      <a:r>
                        <a:rPr lang="en-US" altLang="zh-CN" sz="2100" dirty="0" smtClean="0"/>
                        <a:t>50%</a:t>
                      </a:r>
                      <a:endParaRPr lang="zh-CN" altLang="en-US" sz="2100" dirty="0"/>
                    </a:p>
                  </a:txBody>
                  <a:tcPr marT="34290" marB="34290"/>
                </a:tc>
              </a:tr>
              <a:tr h="388620">
                <a:tc>
                  <a:txBody>
                    <a:bodyPr/>
                    <a:lstStyle/>
                    <a:p>
                      <a:pPr algn="ctr"/>
                      <a:r>
                        <a:rPr lang="zh-CN" altLang="en-US" sz="2100" dirty="0" smtClean="0"/>
                        <a:t>能源</a:t>
                      </a:r>
                      <a:endParaRPr lang="zh-CN" altLang="en-US" sz="2100" dirty="0"/>
                    </a:p>
                  </a:txBody>
                  <a:tcPr marT="34290" marB="34290"/>
                </a:tc>
                <a:tc>
                  <a:txBody>
                    <a:bodyPr/>
                    <a:lstStyle/>
                    <a:p>
                      <a:r>
                        <a:rPr lang="zh-CN" altLang="en-US" sz="2100" dirty="0" smtClean="0"/>
                        <a:t>生产率</a:t>
                      </a:r>
                      <a:r>
                        <a:rPr lang="en-US" altLang="zh-CN" sz="2100" dirty="0" smtClean="0"/>
                        <a:t>8%</a:t>
                      </a:r>
                      <a:r>
                        <a:rPr lang="zh-CN" altLang="en-US" sz="2100" dirty="0" smtClean="0"/>
                        <a:t>的增长</a:t>
                      </a:r>
                      <a:endParaRPr lang="zh-CN" altLang="en-US" sz="2100" dirty="0"/>
                    </a:p>
                  </a:txBody>
                  <a:tcPr marT="34290" marB="34290"/>
                </a:tc>
              </a:tr>
              <a:tr h="708660">
                <a:tc>
                  <a:txBody>
                    <a:bodyPr/>
                    <a:lstStyle/>
                    <a:p>
                      <a:pPr algn="ctr"/>
                      <a:r>
                        <a:rPr lang="zh-CN" altLang="en-US" sz="2100" dirty="0" smtClean="0"/>
                        <a:t>电信</a:t>
                      </a:r>
                      <a:endParaRPr lang="zh-CN" altLang="en-US" sz="2100" dirty="0"/>
                    </a:p>
                  </a:txBody>
                  <a:tcPr marT="34290" marB="34290"/>
                </a:tc>
                <a:tc>
                  <a:txBody>
                    <a:bodyPr/>
                    <a:lstStyle/>
                    <a:p>
                      <a:r>
                        <a:rPr lang="zh-CN" altLang="en-US" sz="2100" dirty="0" smtClean="0"/>
                        <a:t>通过分析网络数据，可以减少</a:t>
                      </a:r>
                      <a:r>
                        <a:rPr lang="en-US" altLang="zh-CN" sz="2100" dirty="0" smtClean="0"/>
                        <a:t>92%</a:t>
                      </a:r>
                      <a:r>
                        <a:rPr lang="zh-CN" altLang="en-US" sz="2100" dirty="0" smtClean="0"/>
                        <a:t>的处理时间</a:t>
                      </a:r>
                      <a:endParaRPr lang="zh-CN" altLang="en-US" sz="2100" dirty="0"/>
                    </a:p>
                  </a:txBody>
                  <a:tcPr marT="34290" marB="34290"/>
                </a:tc>
              </a:tr>
              <a:tr h="708660">
                <a:tc>
                  <a:txBody>
                    <a:bodyPr/>
                    <a:lstStyle/>
                    <a:p>
                      <a:pPr algn="ctr"/>
                      <a:r>
                        <a:rPr lang="zh-CN" altLang="en-US" sz="2100" dirty="0" smtClean="0"/>
                        <a:t>公用设施</a:t>
                      </a:r>
                      <a:endParaRPr lang="zh-CN" altLang="en-US" sz="2100" dirty="0"/>
                    </a:p>
                  </a:txBody>
                  <a:tcPr marT="34290" marB="34290"/>
                </a:tc>
                <a:tc>
                  <a:txBody>
                    <a:bodyPr/>
                    <a:lstStyle/>
                    <a:p>
                      <a:r>
                        <a:rPr lang="zh-CN" altLang="en-US" sz="2100" dirty="0" smtClean="0"/>
                        <a:t>通过分析海量数据，可以让放置电力资源的准确率提高</a:t>
                      </a:r>
                      <a:r>
                        <a:rPr lang="en-US" altLang="zh-CN" sz="2100" dirty="0" smtClean="0"/>
                        <a:t>99%</a:t>
                      </a:r>
                      <a:endParaRPr lang="zh-CN" altLang="en-US" sz="2100" dirty="0"/>
                    </a:p>
                  </a:txBody>
                  <a:tcPr marT="34290" marB="34290"/>
                </a:tc>
              </a:tr>
            </a:tbl>
          </a:graphicData>
        </a:graphic>
      </p:graphicFrame>
      <p:sp>
        <p:nvSpPr>
          <p:cNvPr id="5" name="TextBox 4"/>
          <p:cNvSpPr txBox="1"/>
          <p:nvPr/>
        </p:nvSpPr>
        <p:spPr>
          <a:xfrm>
            <a:off x="188803" y="4755118"/>
            <a:ext cx="6860998"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CIBC Report: Big</a:t>
            </a:r>
            <a:r>
              <a:rPr lang="zh-CN" altLang="en-US" dirty="0" smtClean="0"/>
              <a:t> </a:t>
            </a:r>
            <a:r>
              <a:rPr lang="en-US" altLang="zh-CN" dirty="0" smtClean="0"/>
              <a:t>Data</a:t>
            </a:r>
            <a:r>
              <a:rPr lang="zh-CN" altLang="en-US" dirty="0" smtClean="0"/>
              <a:t> </a:t>
            </a:r>
            <a:r>
              <a:rPr lang="en-US" altLang="zh-CN" dirty="0" smtClean="0"/>
              <a:t>-</a:t>
            </a:r>
            <a:r>
              <a:rPr lang="zh-CN" altLang="en-US" dirty="0" smtClean="0"/>
              <a:t> </a:t>
            </a:r>
            <a:r>
              <a:rPr lang="en-US" altLang="zh-CN" dirty="0" smtClean="0"/>
              <a:t>Turning Data </a:t>
            </a:r>
            <a:r>
              <a:rPr lang="en-US" altLang="zh-CN" dirty="0"/>
              <a:t>I</a:t>
            </a:r>
            <a:r>
              <a:rPr lang="en-US" altLang="zh-CN" dirty="0" smtClean="0"/>
              <a:t>nto Insights</a:t>
            </a:r>
            <a:r>
              <a:rPr lang="zh-CN" altLang="en-US" dirty="0" smtClean="0"/>
              <a:t>, </a:t>
            </a:r>
            <a:r>
              <a:rPr lang="en-US" altLang="zh-CN" dirty="0" smtClean="0"/>
              <a:t>2012/12</a:t>
            </a:r>
            <a:endParaRPr lang="en-US" dirty="0"/>
          </a:p>
        </p:txBody>
      </p:sp>
    </p:spTree>
    <p:extLst>
      <p:ext uri="{BB962C8B-B14F-4D97-AF65-F5344CB8AC3E}">
        <p14:creationId xmlns:p14="http://schemas.microsoft.com/office/powerpoint/2010/main" val="379867446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需求：大数据给不同行业带来价值</a:t>
            </a:r>
            <a:endParaRPr kumimoji="1" lang="zh-CN" altLang="en-US" sz="3200" dirty="0"/>
          </a:p>
        </p:txBody>
      </p:sp>
      <p:graphicFrame>
        <p:nvGraphicFramePr>
          <p:cNvPr id="4" name="表格 3"/>
          <p:cNvGraphicFramePr>
            <a:graphicFrameLocks noGrp="1"/>
          </p:cNvGraphicFramePr>
          <p:nvPr>
            <p:extLst>
              <p:ext uri="{D42A27DB-BD31-4B8C-83A1-F6EECF244321}">
                <p14:modId xmlns:p14="http://schemas.microsoft.com/office/powerpoint/2010/main" val="2307888444"/>
              </p:ext>
            </p:extLst>
          </p:nvPr>
        </p:nvGraphicFramePr>
        <p:xfrm>
          <a:off x="767645" y="1200150"/>
          <a:ext cx="7620000" cy="3566160"/>
        </p:xfrm>
        <a:graphic>
          <a:graphicData uri="http://schemas.openxmlformats.org/drawingml/2006/table">
            <a:tbl>
              <a:tblPr firstRow="1" bandRow="1">
                <a:tableStyleId>{5940675A-B579-460E-94D1-54222C63F5DA}</a:tableStyleId>
              </a:tblPr>
              <a:tblGrid>
                <a:gridCol w="1754281"/>
                <a:gridCol w="5865719"/>
              </a:tblGrid>
              <a:tr h="388620">
                <a:tc>
                  <a:txBody>
                    <a:bodyPr/>
                    <a:lstStyle/>
                    <a:p>
                      <a:pPr algn="ctr"/>
                      <a:r>
                        <a:rPr lang="zh-CN" altLang="en-US" sz="2100" b="1" dirty="0" smtClean="0"/>
                        <a:t>行业</a:t>
                      </a:r>
                      <a:endParaRPr lang="zh-CN" altLang="en-US" sz="2100" b="1" dirty="0"/>
                    </a:p>
                  </a:txBody>
                  <a:tcPr marT="34290" marB="34290">
                    <a:solidFill>
                      <a:schemeClr val="bg1">
                        <a:lumMod val="85000"/>
                      </a:schemeClr>
                    </a:solidFill>
                  </a:tcPr>
                </a:tc>
                <a:tc>
                  <a:txBody>
                    <a:bodyPr/>
                    <a:lstStyle/>
                    <a:p>
                      <a:pPr algn="ctr"/>
                      <a:r>
                        <a:rPr lang="zh-CN" altLang="en-US" sz="2100" b="1" dirty="0" smtClean="0"/>
                        <a:t>实例</a:t>
                      </a:r>
                      <a:endParaRPr lang="zh-CN" altLang="en-US" sz="2100" b="1" dirty="0"/>
                    </a:p>
                  </a:txBody>
                  <a:tcPr marT="34290" marB="34290">
                    <a:solidFill>
                      <a:schemeClr val="bg1">
                        <a:lumMod val="85000"/>
                      </a:schemeClr>
                    </a:solidFill>
                  </a:tcPr>
                </a:tc>
              </a:tr>
              <a:tr h="388620">
                <a:tc>
                  <a:txBody>
                    <a:bodyPr/>
                    <a:lstStyle/>
                    <a:p>
                      <a:pPr algn="ctr"/>
                      <a:r>
                        <a:rPr lang="zh-CN" altLang="en-US" sz="2100" dirty="0" smtClean="0"/>
                        <a:t>医疗</a:t>
                      </a:r>
                      <a:endParaRPr lang="zh-CN" altLang="en-US" sz="2100" dirty="0"/>
                    </a:p>
                  </a:txBody>
                  <a:tcPr marT="34290" marB="34290"/>
                </a:tc>
                <a:tc>
                  <a:txBody>
                    <a:bodyPr/>
                    <a:lstStyle/>
                    <a:p>
                      <a:r>
                        <a:rPr lang="en-US" altLang="zh-CN" dirty="0" smtClean="0"/>
                        <a:t>Sloan-Kettering</a:t>
                      </a:r>
                      <a:r>
                        <a:rPr lang="zh-CN" altLang="en-US" dirty="0" smtClean="0"/>
                        <a:t>癌症中心提供</a:t>
                      </a:r>
                      <a:r>
                        <a:rPr lang="en-US" altLang="zh-CN" dirty="0" smtClean="0"/>
                        <a:t>IBM</a:t>
                      </a:r>
                      <a:r>
                        <a:rPr lang="zh-CN" altLang="en-US" dirty="0" smtClean="0"/>
                        <a:t> </a:t>
                      </a:r>
                      <a:r>
                        <a:rPr lang="en-US" altLang="zh-CN" dirty="0" err="1" smtClean="0"/>
                        <a:t>watson</a:t>
                      </a:r>
                      <a:r>
                        <a:rPr lang="zh-CN" altLang="en-US" dirty="0" smtClean="0"/>
                        <a:t>医疗书籍，期刊和病人病历，通过大数据分析，来提供医生建议。</a:t>
                      </a:r>
                      <a:endParaRPr lang="zh-CN" altLang="en-US" dirty="0"/>
                    </a:p>
                  </a:txBody>
                  <a:tcPr marT="34290" marB="34290"/>
                </a:tc>
              </a:tr>
              <a:tr h="388620">
                <a:tc>
                  <a:txBody>
                    <a:bodyPr/>
                    <a:lstStyle/>
                    <a:p>
                      <a:pPr algn="ctr"/>
                      <a:r>
                        <a:rPr lang="zh-CN" altLang="en-US" sz="2100" dirty="0" smtClean="0"/>
                        <a:t>广告</a:t>
                      </a:r>
                      <a:endParaRPr lang="zh-CN" altLang="en-US" sz="2100" dirty="0"/>
                    </a:p>
                  </a:txBody>
                  <a:tcPr marT="34290" marB="34290"/>
                </a:tc>
                <a:tc>
                  <a:txBody>
                    <a:bodyPr/>
                    <a:lstStyle/>
                    <a:p>
                      <a:r>
                        <a:rPr lang="en-US" altLang="zh-CN" dirty="0" smtClean="0"/>
                        <a:t>AOL</a:t>
                      </a:r>
                      <a:r>
                        <a:rPr lang="zh-CN" altLang="en-US" dirty="0" smtClean="0"/>
                        <a:t>广告公司利用</a:t>
                      </a:r>
                      <a:r>
                        <a:rPr lang="en-US" altLang="zh-CN" dirty="0" err="1" smtClean="0"/>
                        <a:t>Hadoop</a:t>
                      </a:r>
                      <a:r>
                        <a:rPr lang="zh-CN" altLang="en-US" dirty="0" smtClean="0"/>
                        <a:t>和</a:t>
                      </a:r>
                      <a:r>
                        <a:rPr lang="en-US" altLang="zh-CN" dirty="0" err="1" smtClean="0"/>
                        <a:t>NoSQL</a:t>
                      </a:r>
                      <a:r>
                        <a:rPr lang="zh-CN" altLang="en-US" dirty="0" smtClean="0"/>
                        <a:t>来处理数据，达到毫秒级以下的处理速度。</a:t>
                      </a:r>
                      <a:endParaRPr lang="zh-CN" altLang="en-US" dirty="0"/>
                    </a:p>
                  </a:txBody>
                  <a:tcPr marT="34290" marB="34290"/>
                </a:tc>
              </a:tr>
              <a:tr h="388620">
                <a:tc>
                  <a:txBody>
                    <a:bodyPr/>
                    <a:lstStyle/>
                    <a:p>
                      <a:pPr algn="ctr"/>
                      <a:r>
                        <a:rPr lang="zh-CN" altLang="en-US" sz="2100" dirty="0" smtClean="0"/>
                        <a:t>制造</a:t>
                      </a:r>
                      <a:endParaRPr lang="zh-CN" altLang="en-US" sz="2100" dirty="0"/>
                    </a:p>
                  </a:txBody>
                  <a:tcPr marT="34290" marB="34290"/>
                </a:tc>
                <a:tc>
                  <a:txBody>
                    <a:bodyPr/>
                    <a:lstStyle/>
                    <a:p>
                      <a:r>
                        <a:rPr lang="zh-CN" altLang="en-US" dirty="0" smtClean="0"/>
                        <a:t>英特尔公司（</a:t>
                      </a:r>
                      <a:r>
                        <a:rPr lang="en-US" altLang="zh-CN" dirty="0" smtClean="0"/>
                        <a:t>Intel</a:t>
                      </a:r>
                      <a:r>
                        <a:rPr lang="zh-CN" altLang="en-US" dirty="0" smtClean="0"/>
                        <a:t>）通过大数据技术，挑选芯片进行测试（而不是每个芯片都测试），从而节省了</a:t>
                      </a:r>
                      <a:r>
                        <a:rPr lang="en-US" altLang="zh-CN" dirty="0" smtClean="0"/>
                        <a:t>3</a:t>
                      </a:r>
                      <a:r>
                        <a:rPr lang="zh-CN" altLang="en-US" dirty="0" smtClean="0"/>
                        <a:t>百万美元。</a:t>
                      </a:r>
                      <a:endParaRPr lang="zh-CN" altLang="en-US" dirty="0"/>
                    </a:p>
                  </a:txBody>
                  <a:tcPr marT="34290" marB="34290"/>
                </a:tc>
              </a:tr>
              <a:tr h="388620">
                <a:tc>
                  <a:txBody>
                    <a:bodyPr/>
                    <a:lstStyle/>
                    <a:p>
                      <a:pPr algn="ctr"/>
                      <a:r>
                        <a:rPr lang="zh-CN" altLang="en-US" sz="2100" dirty="0" smtClean="0"/>
                        <a:t>能源</a:t>
                      </a:r>
                      <a:endParaRPr lang="zh-CN" altLang="en-US" sz="2100" dirty="0"/>
                    </a:p>
                  </a:txBody>
                  <a:tcPr marT="34290" marB="34290"/>
                </a:tc>
                <a:tc>
                  <a:txBody>
                    <a:bodyPr/>
                    <a:lstStyle/>
                    <a:p>
                      <a:r>
                        <a:rPr lang="zh-CN" altLang="en-US" dirty="0" smtClean="0"/>
                        <a:t>通用公司（</a:t>
                      </a:r>
                      <a:r>
                        <a:rPr lang="en-US" altLang="zh-CN" dirty="0" smtClean="0"/>
                        <a:t>GE</a:t>
                      </a:r>
                      <a:r>
                        <a:rPr lang="zh-CN" altLang="en-US" dirty="0" smtClean="0"/>
                        <a:t>）在智能设备上嵌入了</a:t>
                      </a:r>
                      <a:r>
                        <a:rPr lang="en-US" altLang="zh-CN" dirty="0" smtClean="0"/>
                        <a:t>250000</a:t>
                      </a:r>
                      <a:r>
                        <a:rPr lang="zh-CN" altLang="en-US" dirty="0" smtClean="0"/>
                        <a:t>个传感器，收集数据，进行分析，从而增加设备的工作效率。</a:t>
                      </a:r>
                      <a:endParaRPr lang="zh-CN" altLang="en-US" dirty="0"/>
                    </a:p>
                  </a:txBody>
                  <a:tcPr marT="34290" marB="34290"/>
                </a:tc>
              </a:tr>
              <a:tr h="708660">
                <a:tc>
                  <a:txBody>
                    <a:bodyPr/>
                    <a:lstStyle/>
                    <a:p>
                      <a:pPr algn="ctr"/>
                      <a:r>
                        <a:rPr lang="zh-CN" altLang="en-US" sz="2100" dirty="0" smtClean="0"/>
                        <a:t>公用设施</a:t>
                      </a:r>
                      <a:endParaRPr lang="zh-CN" altLang="en-US" sz="2100" dirty="0"/>
                    </a:p>
                  </a:txBody>
                  <a:tcPr marT="34290" marB="34290"/>
                </a:tc>
                <a:tc>
                  <a:txBody>
                    <a:bodyPr/>
                    <a:lstStyle/>
                    <a:p>
                      <a:r>
                        <a:rPr lang="zh-CN" altLang="en-US" dirty="0" smtClean="0"/>
                        <a:t>欧洲国家通过使用国民的位置数据，进行大数据分析，调整公共服务，每年大约增加</a:t>
                      </a:r>
                      <a:r>
                        <a:rPr lang="en-US" altLang="zh-CN" dirty="0" smtClean="0"/>
                        <a:t>6000</a:t>
                      </a:r>
                      <a:r>
                        <a:rPr lang="zh-CN" altLang="en-US" dirty="0" smtClean="0"/>
                        <a:t>亿美元的收入。</a:t>
                      </a:r>
                      <a:endParaRPr lang="zh-CN" altLang="en-US" dirty="0"/>
                    </a:p>
                  </a:txBody>
                  <a:tcPr marT="34290" marB="34290"/>
                </a:tc>
              </a:tr>
            </a:tbl>
          </a:graphicData>
        </a:graphic>
      </p:graphicFrame>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37950074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latin typeface="Adobe 宋体 Std L"/>
                <a:ea typeface="Adobe 宋体 Std L"/>
                <a:cs typeface="Adobe 宋体 Std L"/>
              </a:rPr>
              <a:t>本节课安排</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p:txBody>
          <a:bodyPr>
            <a:normAutofit lnSpcReduction="10000"/>
          </a:bodyPr>
          <a:lstStyle/>
          <a:p>
            <a:r>
              <a:rPr kumimoji="1" lang="zh-CN" altLang="en-US" dirty="0" smtClean="0">
                <a:latin typeface="Adobe 宋体 Std L"/>
                <a:ea typeface="Adobe 宋体 Std L"/>
                <a:cs typeface="Adobe 宋体 Std L"/>
              </a:rPr>
              <a:t>课程的组织</a:t>
            </a:r>
            <a:r>
              <a:rPr kumimoji="1" lang="en-US" altLang="en-US" dirty="0" smtClean="0">
                <a:latin typeface="Adobe 宋体 Std L"/>
                <a:ea typeface="Adobe 宋体 Std L"/>
                <a:cs typeface="Adobe 宋体 Std L"/>
              </a:rPr>
              <a:t>、目标、团队</a:t>
            </a:r>
          </a:p>
          <a:p>
            <a:r>
              <a:rPr kumimoji="1" lang="zh-CN" altLang="en-US" dirty="0" smtClean="0">
                <a:latin typeface="Adobe 宋体 Std L"/>
                <a:ea typeface="Adobe 宋体 Std L"/>
                <a:cs typeface="Adobe 宋体 Std L"/>
              </a:rPr>
              <a:t>大数据的特点和对系统的挑战</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大数据系统架构、核心设计思想</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企业中的应用方式</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应用案例举例</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大数据系统发展的展望</a:t>
            </a:r>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99323968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不同行业的数据密度</a:t>
            </a:r>
            <a:endParaRPr kumimoji="1" lang="zh-CN" altLang="en-US" sz="3200" dirty="0"/>
          </a:p>
        </p:txBody>
      </p:sp>
      <p:pic>
        <p:nvPicPr>
          <p:cNvPr id="4" name="内容占位符 3" descr="pic26.eps"/>
          <p:cNvPicPr>
            <a:picLocks noGrp="1" noChangeAspect="1"/>
          </p:cNvPicPr>
          <p:nvPr>
            <p:ph idx="1"/>
          </p:nvPr>
        </p:nvPicPr>
        <p:blipFill rotWithShape="1">
          <a:blip r:embed="rId3">
            <a:extLst>
              <a:ext uri="{28A0092B-C50C-407E-A947-70E740481C1C}">
                <a14:useLocalDpi xmlns:a14="http://schemas.microsoft.com/office/drawing/2010/main" val="0"/>
              </a:ext>
            </a:extLst>
          </a:blip>
          <a:srcRect t="-247" b="-179"/>
          <a:stretch/>
        </p:blipFill>
        <p:spPr>
          <a:xfrm>
            <a:off x="2112904" y="821047"/>
            <a:ext cx="4605138" cy="4099669"/>
          </a:xfrm>
        </p:spPr>
      </p:pic>
      <p:sp>
        <p:nvSpPr>
          <p:cNvPr id="5" name="TextBox 4"/>
          <p:cNvSpPr txBox="1"/>
          <p:nvPr/>
        </p:nvSpPr>
        <p:spPr>
          <a:xfrm>
            <a:off x="188803" y="4755118"/>
            <a:ext cx="6860998"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CIBC Report: Big</a:t>
            </a:r>
            <a:r>
              <a:rPr lang="zh-CN" altLang="en-US" dirty="0" smtClean="0"/>
              <a:t> </a:t>
            </a:r>
            <a:r>
              <a:rPr lang="en-US" altLang="zh-CN" dirty="0" smtClean="0"/>
              <a:t>Data</a:t>
            </a:r>
            <a:r>
              <a:rPr lang="zh-CN" altLang="en-US" dirty="0" smtClean="0"/>
              <a:t> </a:t>
            </a:r>
            <a:r>
              <a:rPr lang="en-US" altLang="zh-CN" dirty="0" smtClean="0"/>
              <a:t>-</a:t>
            </a:r>
            <a:r>
              <a:rPr lang="zh-CN" altLang="en-US" dirty="0" smtClean="0"/>
              <a:t> </a:t>
            </a:r>
            <a:r>
              <a:rPr lang="en-US" altLang="zh-CN" dirty="0" smtClean="0"/>
              <a:t>Turning Data </a:t>
            </a:r>
            <a:r>
              <a:rPr lang="en-US" altLang="zh-CN" dirty="0"/>
              <a:t>I</a:t>
            </a:r>
            <a:r>
              <a:rPr lang="en-US" altLang="zh-CN" dirty="0" smtClean="0"/>
              <a:t>nto Insights</a:t>
            </a:r>
            <a:r>
              <a:rPr lang="zh-CN" altLang="en-US" dirty="0" smtClean="0"/>
              <a:t>, </a:t>
            </a:r>
            <a:r>
              <a:rPr lang="en-US" altLang="zh-CN" dirty="0" smtClean="0"/>
              <a:t>2012/12</a:t>
            </a:r>
            <a:endParaRPr lang="en-US" dirty="0"/>
          </a:p>
        </p:txBody>
      </p:sp>
    </p:spTree>
    <p:extLst>
      <p:ext uri="{BB962C8B-B14F-4D97-AF65-F5344CB8AC3E}">
        <p14:creationId xmlns:p14="http://schemas.microsoft.com/office/powerpoint/2010/main" val="107724374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smtClean="0">
                <a:latin typeface="Adobe 宋体 Std L"/>
                <a:ea typeface="Adobe 宋体 Std L"/>
                <a:cs typeface="Adobe 宋体 Std L"/>
              </a:rPr>
              <a:t>本门课程的</a:t>
            </a:r>
            <a:r>
              <a:rPr kumimoji="1" lang="zh-CN" altLang="en-US" sz="3200" dirty="0" smtClean="0">
                <a:latin typeface="Adobe 宋体 Std L"/>
                <a:ea typeface="Adobe 宋体 Std L"/>
                <a:cs typeface="Adobe 宋体 Std L"/>
              </a:rPr>
              <a:t>的目的</a:t>
            </a:r>
            <a:endParaRPr kumimoji="1" lang="zh-CN" altLang="en-US" sz="3200" dirty="0">
              <a:latin typeface="Adobe 宋体 Std L"/>
              <a:ea typeface="Adobe 宋体 Std L"/>
              <a:cs typeface="Adobe 宋体 Std L"/>
            </a:endParaRPr>
          </a:p>
        </p:txBody>
      </p:sp>
      <p:sp>
        <p:nvSpPr>
          <p:cNvPr id="3" name="内容占位符 2"/>
          <p:cNvSpPr>
            <a:spLocks noGrp="1"/>
          </p:cNvSpPr>
          <p:nvPr>
            <p:ph idx="1"/>
          </p:nvPr>
        </p:nvSpPr>
        <p:spPr>
          <a:xfrm>
            <a:off x="457200" y="1200151"/>
            <a:ext cx="8075319" cy="3749563"/>
          </a:xfrm>
        </p:spPr>
        <p:txBody>
          <a:bodyPr>
            <a:normAutofit fontScale="92500" lnSpcReduction="20000"/>
          </a:bodyPr>
          <a:lstStyle/>
          <a:p>
            <a:r>
              <a:rPr kumimoji="1" lang="zh-CN" altLang="en-US" dirty="0" smtClean="0"/>
              <a:t>排除各种炒作因素，探索大数据系统背后真正的思想</a:t>
            </a:r>
            <a:r>
              <a:rPr kumimoji="1" lang="zh-CN" altLang="zh-CN" dirty="0" smtClean="0"/>
              <a:t>、</a:t>
            </a:r>
            <a:r>
              <a:rPr kumimoji="1" lang="zh-CN" altLang="en-US" dirty="0" smtClean="0"/>
              <a:t>价值</a:t>
            </a:r>
            <a:endParaRPr kumimoji="1" lang="en-US" altLang="zh-CN" dirty="0" smtClean="0"/>
          </a:p>
          <a:p>
            <a:r>
              <a:rPr kumimoji="1" lang="zh-CN" altLang="en-US" dirty="0" smtClean="0"/>
              <a:t>理解不同系统之间的区别、联系与应用场景</a:t>
            </a:r>
            <a:endParaRPr kumimoji="1" lang="en-US" altLang="zh-CN" dirty="0" smtClean="0"/>
          </a:p>
          <a:p>
            <a:r>
              <a:rPr kumimoji="1" lang="zh-CN" altLang="en-US" dirty="0" smtClean="0"/>
              <a:t>针对自己的应用和</a:t>
            </a:r>
            <a:r>
              <a:rPr kumimoji="1" lang="en-US" altLang="zh-CN" dirty="0" smtClean="0"/>
              <a:t>IT</a:t>
            </a:r>
            <a:r>
              <a:rPr kumimoji="1" lang="zh-CN" altLang="en-US" dirty="0" smtClean="0"/>
              <a:t>环境选择合适的系统</a:t>
            </a:r>
            <a:endParaRPr kumimoji="1" lang="en-US" altLang="zh-CN" dirty="0" smtClean="0"/>
          </a:p>
          <a:p>
            <a:r>
              <a:rPr kumimoji="1" lang="zh-CN" altLang="en-US" dirty="0" smtClean="0"/>
              <a:t>正确把握自己工作领域内的数据战略发展方向</a:t>
            </a:r>
            <a:endParaRPr kumimoji="1" lang="en-US" altLang="zh-CN" dirty="0" smtClean="0"/>
          </a:p>
          <a:p>
            <a:endParaRPr kumimoji="1" lang="en-US" altLang="zh-CN" dirty="0"/>
          </a:p>
          <a:p>
            <a:r>
              <a:rPr kumimoji="1" lang="zh-CN" altLang="en-US" dirty="0" smtClean="0"/>
              <a:t>计算机科学课程 </a:t>
            </a:r>
            <a:r>
              <a:rPr kumimoji="1" lang="en-US" altLang="zh-CN" dirty="0" smtClean="0"/>
              <a:t>–</a:t>
            </a:r>
            <a:r>
              <a:rPr kumimoji="1" lang="zh-CN" altLang="en-US" dirty="0" smtClean="0"/>
              <a:t> 面向跨学科的学生</a:t>
            </a:r>
            <a:endParaRPr kumimoji="1" lang="en-US" altLang="zh-CN" dirty="0" smtClean="0"/>
          </a:p>
          <a:p>
            <a:endParaRPr kumimoji="1" lang="en-US" altLang="zh-CN" dirty="0"/>
          </a:p>
          <a:p>
            <a:endParaRPr kumimoji="1" lang="zh-CN" altLang="en-US" dirty="0" smtClean="0"/>
          </a:p>
        </p:txBody>
      </p:sp>
    </p:spTree>
    <p:extLst>
      <p:ext uri="{BB962C8B-B14F-4D97-AF65-F5344CB8AC3E}">
        <p14:creationId xmlns:p14="http://schemas.microsoft.com/office/powerpoint/2010/main" val="269289987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不是本门课程的目的</a:t>
            </a:r>
            <a:endParaRPr kumimoji="1" lang="zh-CN" altLang="en-US" sz="3200" dirty="0"/>
          </a:p>
        </p:txBody>
      </p:sp>
      <p:sp>
        <p:nvSpPr>
          <p:cNvPr id="3" name="内容占位符 2"/>
          <p:cNvSpPr>
            <a:spLocks noGrp="1"/>
          </p:cNvSpPr>
          <p:nvPr>
            <p:ph idx="1"/>
          </p:nvPr>
        </p:nvSpPr>
        <p:spPr>
          <a:xfrm>
            <a:off x="457199" y="1200151"/>
            <a:ext cx="7783689" cy="3432034"/>
          </a:xfrm>
        </p:spPr>
        <p:txBody>
          <a:bodyPr>
            <a:normAutofit/>
          </a:bodyPr>
          <a:lstStyle/>
          <a:p>
            <a:r>
              <a:rPr kumimoji="1" lang="zh-CN" altLang="en-US" dirty="0" smtClean="0"/>
              <a:t>讲大数据的算法、统计（大数据分析</a:t>
            </a:r>
            <a:r>
              <a:rPr kumimoji="1" lang="en-US" altLang="zh-CN" dirty="0" smtClean="0"/>
              <a:t>A</a:t>
            </a:r>
            <a:r>
              <a:rPr kumimoji="1" lang="zh-CN" altLang="en-US" dirty="0" smtClean="0"/>
              <a:t>）</a:t>
            </a:r>
            <a:endParaRPr kumimoji="1" lang="en-US" altLang="zh-CN" dirty="0" smtClean="0"/>
          </a:p>
          <a:p>
            <a:r>
              <a:rPr kumimoji="1" lang="zh-CN" altLang="en-US" dirty="0" smtClean="0"/>
              <a:t>动员你用大数据</a:t>
            </a:r>
            <a:endParaRPr kumimoji="1" lang="en-US" altLang="zh-CN" dirty="0" smtClean="0"/>
          </a:p>
          <a:p>
            <a:r>
              <a:rPr kumimoji="1" lang="zh-CN" altLang="en-US" dirty="0" smtClean="0"/>
              <a:t>告诉你我们的系统比人家的好</a:t>
            </a:r>
            <a:endParaRPr kumimoji="1" lang="en-US" altLang="zh-CN" dirty="0" smtClean="0"/>
          </a:p>
          <a:p>
            <a:r>
              <a:rPr kumimoji="1" lang="zh-CN" altLang="en-US" dirty="0" smtClean="0"/>
              <a:t>教你如何安装配置</a:t>
            </a:r>
            <a:r>
              <a:rPr kumimoji="1" lang="en-US" altLang="zh-CN" dirty="0" err="1" smtClean="0"/>
              <a:t>Hadoop</a:t>
            </a:r>
            <a:r>
              <a:rPr kumimoji="1" lang="zh-CN" altLang="en-US" dirty="0" smtClean="0"/>
              <a:t>（或任何软件）</a:t>
            </a:r>
            <a:endParaRPr kumimoji="1" lang="en-US" altLang="zh-CN" dirty="0" smtClean="0"/>
          </a:p>
          <a:p>
            <a:r>
              <a:rPr kumimoji="1" lang="zh-CN" altLang="en-US" dirty="0" smtClean="0"/>
              <a:t>教你如何写大数据分析程序</a:t>
            </a:r>
            <a:endParaRPr kumimoji="1" lang="en-US" altLang="zh-CN" dirty="0" smtClean="0"/>
          </a:p>
          <a:p>
            <a:endParaRPr kumimoji="1" lang="zh-CN" altLang="en-US" dirty="0" smtClean="0"/>
          </a:p>
        </p:txBody>
      </p:sp>
    </p:spTree>
    <p:extLst>
      <p:ext uri="{BB962C8B-B14F-4D97-AF65-F5344CB8AC3E}">
        <p14:creationId xmlns:p14="http://schemas.microsoft.com/office/powerpoint/2010/main" val="236468407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zh-CN" altLang="en-US" b="1" cap="all"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大数据的特点及对系统的新挑战</a:t>
            </a:r>
            <a:endParaRPr kumimoji="1" lang="zh-CN" altLang="en-US" dirty="0"/>
          </a:p>
        </p:txBody>
      </p:sp>
      <p:sp>
        <p:nvSpPr>
          <p:cNvPr id="3" name="Subtitle 2"/>
          <p:cNvSpPr>
            <a:spLocks noGrp="1"/>
          </p:cNvSpPr>
          <p:nvPr>
            <p:ph type="subTitle" idx="1"/>
          </p:nvPr>
        </p:nvSpPr>
        <p:spPr/>
        <p:txBody>
          <a:bodyPr/>
          <a:lstStyle/>
          <a:p>
            <a:r>
              <a:rPr lang="en-US" dirty="0" smtClean="0">
                <a:latin typeface="Adobe 宋体 Std L"/>
                <a:ea typeface="Adobe 宋体 Std L"/>
                <a:cs typeface="Adobe 宋体 Std L"/>
              </a:rPr>
              <a:t>大数据的</a:t>
            </a:r>
            <a:r>
              <a:rPr lang="en-US" altLang="en-US" dirty="0" smtClean="0">
                <a:latin typeface="Adobe 宋体 Std L"/>
                <a:ea typeface="Adobe 宋体 Std L"/>
                <a:cs typeface="Adobe 宋体 Std L"/>
              </a:rPr>
              <a:t>特点</a:t>
            </a:r>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391528653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大数据的特点 </a:t>
            </a:r>
            <a:r>
              <a:rPr kumimoji="1" lang="en-US" altLang="zh-CN" sz="3200" dirty="0" smtClean="0"/>
              <a:t>(4</a:t>
            </a:r>
            <a:r>
              <a:rPr kumimoji="1" lang="zh-CN" altLang="en-US" sz="3200" dirty="0" smtClean="0"/>
              <a:t>个</a:t>
            </a:r>
            <a:r>
              <a:rPr kumimoji="1" lang="en-US" altLang="zh-CN" sz="3200" dirty="0" smtClean="0"/>
              <a:t>V)</a:t>
            </a:r>
            <a:endParaRPr kumimoji="1" lang="zh-CN" altLang="en-US" sz="3200" dirty="0"/>
          </a:p>
        </p:txBody>
      </p:sp>
      <p:sp>
        <p:nvSpPr>
          <p:cNvPr id="3" name="内容占位符 2"/>
          <p:cNvSpPr>
            <a:spLocks noGrp="1"/>
          </p:cNvSpPr>
          <p:nvPr>
            <p:ph idx="1"/>
          </p:nvPr>
        </p:nvSpPr>
        <p:spPr/>
        <p:txBody>
          <a:bodyPr/>
          <a:lstStyle/>
          <a:p>
            <a:r>
              <a:rPr kumimoji="1" lang="zh-CN" altLang="en-US" dirty="0" smtClean="0"/>
              <a:t>大</a:t>
            </a:r>
            <a:endParaRPr kumimoji="1" lang="en-US" altLang="zh-CN" dirty="0" smtClean="0"/>
          </a:p>
          <a:p>
            <a:pPr lvl="1"/>
            <a:r>
              <a:rPr kumimoji="1" lang="zh-CN" altLang="en-US" dirty="0" smtClean="0"/>
              <a:t>数量大 </a:t>
            </a:r>
            <a:r>
              <a:rPr kumimoji="1" lang="en-US" altLang="zh-CN" dirty="0" smtClean="0"/>
              <a:t>(Volume)</a:t>
            </a:r>
          </a:p>
          <a:p>
            <a:pPr lvl="1"/>
            <a:r>
              <a:rPr kumimoji="1" lang="zh-CN" altLang="en-US" dirty="0" smtClean="0"/>
              <a:t>产生速度快 </a:t>
            </a:r>
            <a:r>
              <a:rPr kumimoji="1" lang="en-US" altLang="zh-CN" dirty="0" smtClean="0"/>
              <a:t>(Velocity)</a:t>
            </a:r>
          </a:p>
          <a:p>
            <a:r>
              <a:rPr kumimoji="1" lang="zh-CN" altLang="en-US" dirty="0" smtClean="0"/>
              <a:t>数据</a:t>
            </a:r>
            <a:endParaRPr kumimoji="1" lang="en-US" altLang="zh-CN" dirty="0" smtClean="0"/>
          </a:p>
          <a:p>
            <a:pPr lvl="1"/>
            <a:r>
              <a:rPr kumimoji="1" lang="zh-CN" altLang="en-US" dirty="0" smtClean="0"/>
              <a:t>种类多 </a:t>
            </a:r>
            <a:r>
              <a:rPr kumimoji="1" lang="en-US" altLang="zh-CN" dirty="0" smtClean="0"/>
              <a:t>(Variety)</a:t>
            </a:r>
          </a:p>
          <a:p>
            <a:pPr lvl="1"/>
            <a:r>
              <a:rPr kumimoji="1" lang="zh-CN" altLang="en-US" dirty="0" smtClean="0"/>
              <a:t>价值密度低 </a:t>
            </a:r>
            <a:r>
              <a:rPr kumimoji="1" lang="en-US" altLang="zh-CN" dirty="0" smtClean="0"/>
              <a:t>(Value)</a:t>
            </a:r>
          </a:p>
        </p:txBody>
      </p:sp>
    </p:spTree>
    <p:extLst>
      <p:ext uri="{BB962C8B-B14F-4D97-AF65-F5344CB8AC3E}">
        <p14:creationId xmlns:p14="http://schemas.microsoft.com/office/powerpoint/2010/main" val="3866177033"/>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16370" y="93090"/>
            <a:ext cx="8927630" cy="857250"/>
          </a:xfrm>
        </p:spPr>
        <p:txBody>
          <a:bodyPr>
            <a:noAutofit/>
          </a:bodyPr>
          <a:lstStyle/>
          <a:p>
            <a:r>
              <a:rPr kumimoji="1" lang="zh-CN" altLang="en-US" sz="3200" dirty="0"/>
              <a:t>传统数据处理与大数据模式和发展方向上的区别</a:t>
            </a:r>
          </a:p>
        </p:txBody>
      </p:sp>
      <p:graphicFrame>
        <p:nvGraphicFramePr>
          <p:cNvPr id="4" name="表格 3"/>
          <p:cNvGraphicFramePr>
            <a:graphicFrameLocks noGrp="1"/>
          </p:cNvGraphicFramePr>
          <p:nvPr>
            <p:extLst>
              <p:ext uri="{D42A27DB-BD31-4B8C-83A1-F6EECF244321}">
                <p14:modId xmlns:p14="http://schemas.microsoft.com/office/powerpoint/2010/main" val="3163407302"/>
              </p:ext>
            </p:extLst>
          </p:nvPr>
        </p:nvGraphicFramePr>
        <p:xfrm>
          <a:off x="188803" y="1248956"/>
          <a:ext cx="8787850" cy="3151721"/>
        </p:xfrm>
        <a:graphic>
          <a:graphicData uri="http://schemas.openxmlformats.org/drawingml/2006/table">
            <a:tbl>
              <a:tblPr firstRow="1" bandRow="1">
                <a:tableStyleId>{5940675A-B579-460E-94D1-54222C63F5DA}</a:tableStyleId>
              </a:tblPr>
              <a:tblGrid>
                <a:gridCol w="1742255"/>
                <a:gridCol w="2823307"/>
                <a:gridCol w="4222288"/>
              </a:tblGrid>
              <a:tr h="388620">
                <a:tc>
                  <a:txBody>
                    <a:bodyPr/>
                    <a:lstStyle/>
                    <a:p>
                      <a:pPr algn="ctr"/>
                      <a:r>
                        <a:rPr lang="zh-CN" altLang="en-US" sz="2100" b="1" dirty="0" smtClean="0"/>
                        <a:t>特征</a:t>
                      </a:r>
                      <a:endParaRPr lang="zh-CN" altLang="en-US" sz="2100" b="1" dirty="0"/>
                    </a:p>
                  </a:txBody>
                  <a:tcPr marT="34290" marB="34290">
                    <a:solidFill>
                      <a:schemeClr val="bg1">
                        <a:lumMod val="85000"/>
                      </a:schemeClr>
                    </a:solidFill>
                  </a:tcPr>
                </a:tc>
                <a:tc>
                  <a:txBody>
                    <a:bodyPr/>
                    <a:lstStyle/>
                    <a:p>
                      <a:pPr algn="ctr"/>
                      <a:r>
                        <a:rPr lang="zh-CN" altLang="en-US" sz="2100" b="1" dirty="0" smtClean="0"/>
                        <a:t>传统方式</a:t>
                      </a:r>
                      <a:endParaRPr lang="zh-CN" altLang="en-US" sz="2100" b="1" dirty="0"/>
                    </a:p>
                  </a:txBody>
                  <a:tcPr marT="34290" marB="34290">
                    <a:solidFill>
                      <a:schemeClr val="bg1">
                        <a:lumMod val="85000"/>
                      </a:schemeClr>
                    </a:solidFill>
                  </a:tcPr>
                </a:tc>
                <a:tc>
                  <a:txBody>
                    <a:bodyPr/>
                    <a:lstStyle/>
                    <a:p>
                      <a:pPr algn="ctr"/>
                      <a:r>
                        <a:rPr lang="zh-CN" altLang="en-US" sz="2100" b="1" dirty="0" smtClean="0"/>
                        <a:t>大数据</a:t>
                      </a:r>
                      <a:endParaRPr lang="zh-CN" altLang="en-US" sz="2100" b="1" dirty="0"/>
                    </a:p>
                  </a:txBody>
                  <a:tcPr marT="34290" marB="34290">
                    <a:solidFill>
                      <a:schemeClr val="bg1">
                        <a:lumMod val="85000"/>
                      </a:schemeClr>
                    </a:solidFill>
                  </a:tcPr>
                </a:tc>
              </a:tr>
              <a:tr h="388620">
                <a:tc>
                  <a:txBody>
                    <a:bodyPr/>
                    <a:lstStyle/>
                    <a:p>
                      <a:pPr algn="ctr"/>
                      <a:r>
                        <a:rPr lang="zh-CN" altLang="en-US" sz="2100" b="1" dirty="0" smtClean="0"/>
                        <a:t>结构</a:t>
                      </a:r>
                      <a:endParaRPr lang="zh-CN" altLang="en-US" sz="2100" b="1" dirty="0"/>
                    </a:p>
                  </a:txBody>
                  <a:tcPr marT="34290" marB="34290">
                    <a:solidFill>
                      <a:schemeClr val="bg1">
                        <a:lumMod val="85000"/>
                      </a:schemeClr>
                    </a:solidFill>
                  </a:tcPr>
                </a:tc>
                <a:tc>
                  <a:txBody>
                    <a:bodyPr/>
                    <a:lstStyle/>
                    <a:p>
                      <a:pPr algn="ctr"/>
                      <a:r>
                        <a:rPr lang="zh-CN" altLang="en-US" sz="2100" dirty="0" smtClean="0"/>
                        <a:t>事务型</a:t>
                      </a:r>
                      <a:endParaRPr lang="zh-CN" altLang="en-US" sz="2100" dirty="0"/>
                    </a:p>
                  </a:txBody>
                  <a:tcPr marT="34290" marB="34290"/>
                </a:tc>
                <a:tc>
                  <a:txBody>
                    <a:bodyPr/>
                    <a:lstStyle/>
                    <a:p>
                      <a:pPr algn="ctr"/>
                      <a:r>
                        <a:rPr lang="zh-CN" altLang="en-US" sz="2100" dirty="0" smtClean="0"/>
                        <a:t>非结构化</a:t>
                      </a:r>
                      <a:r>
                        <a:rPr lang="en-US" altLang="zh-CN" sz="2100" dirty="0" smtClean="0"/>
                        <a:t>/</a:t>
                      </a:r>
                      <a:r>
                        <a:rPr lang="zh-CN" altLang="en-US" sz="2100" dirty="0" smtClean="0"/>
                        <a:t>流化</a:t>
                      </a:r>
                      <a:endParaRPr lang="zh-CN" altLang="en-US" sz="2100" dirty="0"/>
                    </a:p>
                  </a:txBody>
                  <a:tcPr marT="34290" marB="34290"/>
                </a:tc>
              </a:tr>
              <a:tr h="388620">
                <a:tc>
                  <a:txBody>
                    <a:bodyPr/>
                    <a:lstStyle/>
                    <a:p>
                      <a:pPr algn="ctr"/>
                      <a:r>
                        <a:rPr lang="zh-CN" altLang="en-US" sz="2100" b="1" dirty="0" smtClean="0"/>
                        <a:t>模型</a:t>
                      </a:r>
                      <a:endParaRPr lang="zh-CN" altLang="en-US" sz="2100" b="1" dirty="0"/>
                    </a:p>
                  </a:txBody>
                  <a:tcPr marT="34290" marB="34290">
                    <a:solidFill>
                      <a:schemeClr val="bg1">
                        <a:lumMod val="85000"/>
                      </a:schemeClr>
                    </a:solidFill>
                  </a:tcPr>
                </a:tc>
                <a:tc>
                  <a:txBody>
                    <a:bodyPr/>
                    <a:lstStyle/>
                    <a:p>
                      <a:pPr algn="ctr"/>
                      <a:r>
                        <a:rPr lang="zh-CN" altLang="en-US" sz="2100" dirty="0" smtClean="0"/>
                        <a:t>数据收集</a:t>
                      </a:r>
                      <a:endParaRPr lang="zh-CN" altLang="en-US" sz="2100" dirty="0"/>
                    </a:p>
                  </a:txBody>
                  <a:tcPr marT="34290" marB="34290"/>
                </a:tc>
                <a:tc>
                  <a:txBody>
                    <a:bodyPr/>
                    <a:lstStyle/>
                    <a:p>
                      <a:pPr algn="ctr"/>
                      <a:r>
                        <a:rPr lang="zh-CN" altLang="en-US" sz="2100" dirty="0" smtClean="0"/>
                        <a:t>数据分析</a:t>
                      </a:r>
                      <a:endParaRPr lang="zh-CN" altLang="en-US" sz="2100" dirty="0"/>
                    </a:p>
                  </a:txBody>
                  <a:tcPr marT="34290" marB="34290"/>
                </a:tc>
              </a:tr>
              <a:tr h="388620">
                <a:tc>
                  <a:txBody>
                    <a:bodyPr/>
                    <a:lstStyle/>
                    <a:p>
                      <a:pPr algn="ctr"/>
                      <a:r>
                        <a:rPr lang="zh-CN" altLang="en-US" sz="2100" b="1" dirty="0" smtClean="0"/>
                        <a:t>焦点</a:t>
                      </a:r>
                      <a:endParaRPr lang="zh-CN" altLang="en-US" sz="2100" b="1" dirty="0"/>
                    </a:p>
                  </a:txBody>
                  <a:tcPr marT="34290" marB="34290">
                    <a:solidFill>
                      <a:schemeClr val="bg1">
                        <a:lumMod val="85000"/>
                      </a:schemeClr>
                    </a:solidFill>
                  </a:tcPr>
                </a:tc>
                <a:tc>
                  <a:txBody>
                    <a:bodyPr/>
                    <a:lstStyle/>
                    <a:p>
                      <a:pPr algn="ctr"/>
                      <a:r>
                        <a:rPr lang="zh-CN" altLang="en-US" sz="2100" dirty="0" smtClean="0"/>
                        <a:t>找到答案</a:t>
                      </a:r>
                      <a:endParaRPr lang="zh-CN" altLang="en-US" sz="2100" dirty="0"/>
                    </a:p>
                  </a:txBody>
                  <a:tcPr marT="34290" marB="34290"/>
                </a:tc>
                <a:tc>
                  <a:txBody>
                    <a:bodyPr/>
                    <a:lstStyle/>
                    <a:p>
                      <a:pPr algn="ctr"/>
                      <a:r>
                        <a:rPr lang="zh-CN" altLang="en-US" sz="2100" dirty="0" smtClean="0"/>
                        <a:t>找到问题</a:t>
                      </a:r>
                      <a:endParaRPr lang="zh-CN" altLang="en-US" sz="2100" dirty="0"/>
                    </a:p>
                  </a:txBody>
                  <a:tcPr marT="34290" marB="34290"/>
                </a:tc>
              </a:tr>
              <a:tr h="820001">
                <a:tc>
                  <a:txBody>
                    <a:bodyPr/>
                    <a:lstStyle/>
                    <a:p>
                      <a:pPr algn="ctr"/>
                      <a:r>
                        <a:rPr lang="zh-CN" altLang="en-US" sz="2100" b="1" dirty="0" smtClean="0"/>
                        <a:t>工具</a:t>
                      </a:r>
                      <a:endParaRPr lang="zh-CN" altLang="en-US" sz="2100" b="1" dirty="0"/>
                    </a:p>
                  </a:txBody>
                  <a:tcPr marT="34290" marB="34290">
                    <a:solidFill>
                      <a:schemeClr val="bg1">
                        <a:lumMod val="85000"/>
                      </a:schemeClr>
                    </a:solidFill>
                  </a:tcPr>
                </a:tc>
                <a:tc>
                  <a:txBody>
                    <a:bodyPr/>
                    <a:lstStyle/>
                    <a:p>
                      <a:pPr algn="ctr"/>
                      <a:r>
                        <a:rPr lang="zh-CN" altLang="en-US" sz="2100" dirty="0" smtClean="0"/>
                        <a:t>报告：发生了什么？</a:t>
                      </a:r>
                      <a:endParaRPr lang="zh-CN" altLang="en-US" sz="2100" dirty="0"/>
                    </a:p>
                  </a:txBody>
                  <a:tcPr marT="34290" marB="34290"/>
                </a:tc>
                <a:tc>
                  <a:txBody>
                    <a:bodyPr/>
                    <a:lstStyle/>
                    <a:p>
                      <a:pPr algn="ctr"/>
                      <a:r>
                        <a:rPr lang="zh-CN" altLang="en-US" sz="2100" dirty="0" smtClean="0"/>
                        <a:t>分析：为什么发生这个？</a:t>
                      </a:r>
                      <a:endParaRPr lang="en-US" altLang="zh-CN" sz="2100" dirty="0" smtClean="0"/>
                    </a:p>
                    <a:p>
                      <a:pPr algn="ctr"/>
                      <a:r>
                        <a:rPr lang="zh-CN" altLang="en-US" sz="2100" dirty="0" smtClean="0"/>
                        <a:t>预测：接下来会发生什么？</a:t>
                      </a:r>
                      <a:endParaRPr lang="zh-CN" altLang="en-US" sz="2100" dirty="0"/>
                    </a:p>
                  </a:txBody>
                  <a:tcPr marT="34290" marB="34290"/>
                </a:tc>
              </a:tr>
              <a:tr h="388620">
                <a:tc>
                  <a:txBody>
                    <a:bodyPr/>
                    <a:lstStyle/>
                    <a:p>
                      <a:pPr algn="ctr"/>
                      <a:r>
                        <a:rPr lang="zh-CN" altLang="en-US" sz="2100" b="1" dirty="0" smtClean="0"/>
                        <a:t>机会</a:t>
                      </a:r>
                      <a:endParaRPr lang="zh-CN" altLang="en-US" sz="2100" b="1" dirty="0"/>
                    </a:p>
                  </a:txBody>
                  <a:tcPr marT="34290" marB="34290">
                    <a:solidFill>
                      <a:schemeClr val="bg1">
                        <a:lumMod val="85000"/>
                      </a:schemeClr>
                    </a:solidFill>
                  </a:tcPr>
                </a:tc>
                <a:tc>
                  <a:txBody>
                    <a:bodyPr/>
                    <a:lstStyle/>
                    <a:p>
                      <a:pPr algn="ctr"/>
                      <a:r>
                        <a:rPr lang="zh-CN" altLang="en-US" sz="2100" dirty="0" smtClean="0"/>
                        <a:t>增量式增长</a:t>
                      </a:r>
                      <a:endParaRPr lang="zh-CN" altLang="en-US" sz="2100" dirty="0"/>
                    </a:p>
                  </a:txBody>
                  <a:tcPr marT="34290" marB="34290"/>
                </a:tc>
                <a:tc>
                  <a:txBody>
                    <a:bodyPr/>
                    <a:lstStyle/>
                    <a:p>
                      <a:pPr algn="ctr"/>
                      <a:r>
                        <a:rPr lang="zh-CN" altLang="en-US" sz="2100" dirty="0" smtClean="0"/>
                        <a:t>爆炸式增长</a:t>
                      </a:r>
                      <a:endParaRPr lang="zh-CN" altLang="en-US" sz="2100" dirty="0"/>
                    </a:p>
                  </a:txBody>
                  <a:tcPr marT="34290" marB="34290"/>
                </a:tc>
              </a:tr>
              <a:tr h="388620">
                <a:tc>
                  <a:txBody>
                    <a:bodyPr/>
                    <a:lstStyle/>
                    <a:p>
                      <a:pPr algn="ctr"/>
                      <a:r>
                        <a:rPr lang="zh-CN" altLang="en-US" sz="2100" b="1" dirty="0" smtClean="0"/>
                        <a:t>影响</a:t>
                      </a:r>
                      <a:endParaRPr lang="zh-CN" altLang="en-US" sz="2100" b="1" dirty="0"/>
                    </a:p>
                  </a:txBody>
                  <a:tcPr marT="34290" marB="34290">
                    <a:solidFill>
                      <a:schemeClr val="bg1">
                        <a:lumMod val="85000"/>
                      </a:schemeClr>
                    </a:solidFill>
                  </a:tcPr>
                </a:tc>
                <a:tc>
                  <a:txBody>
                    <a:bodyPr/>
                    <a:lstStyle/>
                    <a:p>
                      <a:pPr algn="ctr"/>
                      <a:r>
                        <a:rPr lang="zh-CN" altLang="en-US" sz="2100" dirty="0" smtClean="0"/>
                        <a:t>分析现有的生意</a:t>
                      </a:r>
                      <a:endParaRPr lang="zh-CN" altLang="en-US" sz="2100" dirty="0"/>
                    </a:p>
                  </a:txBody>
                  <a:tcPr marT="34290" marB="34290"/>
                </a:tc>
                <a:tc>
                  <a:txBody>
                    <a:bodyPr/>
                    <a:lstStyle/>
                    <a:p>
                      <a:pPr algn="ctr"/>
                      <a:r>
                        <a:rPr lang="zh-CN" altLang="en-US" sz="2100" dirty="0" smtClean="0"/>
                        <a:t>创造新的生意</a:t>
                      </a:r>
                      <a:endParaRPr lang="zh-CN" altLang="en-US" sz="2100" dirty="0"/>
                    </a:p>
                  </a:txBody>
                  <a:tcPr marT="34290" marB="34290"/>
                </a:tc>
              </a:tr>
            </a:tbl>
          </a:graphicData>
        </a:graphic>
      </p:graphicFrame>
      <p:sp>
        <p:nvSpPr>
          <p:cNvPr id="3" name="TextBox 2"/>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415256187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大数据的几个主要来源</a:t>
            </a:r>
          </a:p>
        </p:txBody>
      </p:sp>
      <p:sp>
        <p:nvSpPr>
          <p:cNvPr id="3" name="内容占位符 2"/>
          <p:cNvSpPr>
            <a:spLocks noGrp="1"/>
          </p:cNvSpPr>
          <p:nvPr>
            <p:ph idx="1"/>
          </p:nvPr>
        </p:nvSpPr>
        <p:spPr>
          <a:xfrm>
            <a:off x="457200" y="1200151"/>
            <a:ext cx="7887170" cy="2939108"/>
          </a:xfrm>
        </p:spPr>
        <p:txBody>
          <a:bodyPr>
            <a:normAutofit fontScale="92500" lnSpcReduction="20000"/>
          </a:bodyPr>
          <a:lstStyle/>
          <a:p>
            <a:r>
              <a:rPr kumimoji="1" lang="zh-CN" altLang="en-US" dirty="0"/>
              <a:t>由人产生的数据</a:t>
            </a:r>
            <a:endParaRPr kumimoji="1" lang="en-US" altLang="zh-CN" dirty="0"/>
          </a:p>
          <a:p>
            <a:pPr lvl="1"/>
            <a:r>
              <a:rPr kumimoji="1" lang="zh-CN" altLang="en-US" dirty="0"/>
              <a:t>社交</a:t>
            </a:r>
            <a:endParaRPr kumimoji="1" lang="en-US" altLang="zh-CN" dirty="0"/>
          </a:p>
          <a:p>
            <a:pPr lvl="1"/>
            <a:r>
              <a:rPr kumimoji="1" lang="zh-CN" altLang="en-US" dirty="0"/>
              <a:t>文字、</a:t>
            </a:r>
            <a:r>
              <a:rPr kumimoji="1" lang="zh-CN" altLang="en-US" dirty="0" smtClean="0"/>
              <a:t>多媒体</a:t>
            </a:r>
            <a:endParaRPr kumimoji="1" lang="en-US" altLang="zh-CN" dirty="0"/>
          </a:p>
          <a:p>
            <a:r>
              <a:rPr kumimoji="1" lang="zh-CN" altLang="en-US" dirty="0" smtClean="0"/>
              <a:t>由机器产</a:t>
            </a:r>
            <a:r>
              <a:rPr kumimoji="1" lang="zh-CN" altLang="en-US" dirty="0"/>
              <a:t>生的数据</a:t>
            </a:r>
            <a:endParaRPr kumimoji="1" lang="en-US" altLang="zh-CN" dirty="0"/>
          </a:p>
          <a:p>
            <a:pPr lvl="1"/>
            <a:r>
              <a:rPr kumimoji="1" lang="zh-CN" altLang="en-US" dirty="0"/>
              <a:t>物联网</a:t>
            </a:r>
            <a:endParaRPr kumimoji="1" lang="en-US" altLang="zh-CN" dirty="0"/>
          </a:p>
          <a:p>
            <a:pPr lvl="1"/>
            <a:r>
              <a:rPr kumimoji="1" lang="en-US" altLang="zh-CN" dirty="0"/>
              <a:t>IT</a:t>
            </a:r>
            <a:r>
              <a:rPr kumimoji="1" lang="zh-CN" altLang="en-US" dirty="0"/>
              <a:t>系统日志</a:t>
            </a:r>
            <a:endParaRPr kumimoji="1" lang="en-US" altLang="zh-CN" dirty="0"/>
          </a:p>
          <a:p>
            <a:pPr lvl="1"/>
            <a:r>
              <a:rPr kumimoji="1" lang="zh-CN" altLang="en-US" dirty="0"/>
              <a:t>机器到机器</a:t>
            </a:r>
            <a:r>
              <a:rPr kumimoji="1" lang="en-US" altLang="zh-CN" dirty="0"/>
              <a:t> (Machine to Machine</a:t>
            </a:r>
            <a:r>
              <a:rPr kumimoji="1" lang="zh-CN" altLang="en-US" dirty="0"/>
              <a:t>，</a:t>
            </a:r>
            <a:r>
              <a:rPr kumimoji="1" lang="en-US" altLang="zh-CN" dirty="0"/>
              <a:t> M2M)</a:t>
            </a:r>
            <a:r>
              <a:rPr kumimoji="1" lang="zh-CN" altLang="en-US" dirty="0"/>
              <a:t>通讯</a:t>
            </a:r>
            <a:endParaRPr kumimoji="1" lang="en-US" altLang="zh-CN" dirty="0"/>
          </a:p>
          <a:p>
            <a:endParaRPr kumimoji="1" lang="zh-CN" altLang="en-US" dirty="0"/>
          </a:p>
          <a:p>
            <a:endParaRPr kumimoji="1" lang="zh-CN" altLang="en-US" dirty="0"/>
          </a:p>
        </p:txBody>
      </p:sp>
    </p:spTree>
    <p:extLst>
      <p:ext uri="{BB962C8B-B14F-4D97-AF65-F5344CB8AC3E}">
        <p14:creationId xmlns:p14="http://schemas.microsoft.com/office/powerpoint/2010/main" val="130309461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大数据的来源举例：非结构化数据</a:t>
            </a:r>
            <a:endParaRPr kumimoji="1" lang="zh-CN" altLang="en-US" sz="3200" dirty="0"/>
          </a:p>
        </p:txBody>
      </p:sp>
      <p:pic>
        <p:nvPicPr>
          <p:cNvPr id="7" name="内容占位符 6" descr="log.png"/>
          <p:cNvPicPr>
            <a:picLocks noGrp="1" noChangeAspect="1"/>
          </p:cNvPicPr>
          <p:nvPr>
            <p:ph idx="1"/>
          </p:nvPr>
        </p:nvPicPr>
        <p:blipFill rotWithShape="1">
          <a:blip r:embed="rId2">
            <a:extLst>
              <a:ext uri="{28A0092B-C50C-407E-A947-70E740481C1C}">
                <a14:useLocalDpi xmlns:a14="http://schemas.microsoft.com/office/drawing/2010/main" val="0"/>
              </a:ext>
            </a:extLst>
          </a:blip>
          <a:srcRect t="2332" b="-1996"/>
          <a:stretch/>
        </p:blipFill>
        <p:spPr>
          <a:xfrm>
            <a:off x="114781" y="1063230"/>
            <a:ext cx="8944552" cy="3856844"/>
          </a:xfrm>
        </p:spPr>
      </p:pic>
    </p:spTree>
    <p:extLst>
      <p:ext uri="{BB962C8B-B14F-4D97-AF65-F5344CB8AC3E}">
        <p14:creationId xmlns:p14="http://schemas.microsoft.com/office/powerpoint/2010/main" val="1198234485"/>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传统的数据收集和处理</a:t>
            </a:r>
            <a:r>
              <a:rPr kumimoji="1" lang="zh-CN" altLang="en-US" sz="3200" dirty="0" smtClean="0"/>
              <a:t>方式、局限性</a:t>
            </a:r>
            <a:endParaRPr kumimoji="1" lang="zh-CN" altLang="en-US" sz="3200" dirty="0"/>
          </a:p>
        </p:txBody>
      </p:sp>
      <p:pic>
        <p:nvPicPr>
          <p:cNvPr id="4" name="内容占位符 3" descr="pic1.eps"/>
          <p:cNvPicPr>
            <a:picLocks noGrp="1" noChangeAspect="1"/>
          </p:cNvPicPr>
          <p:nvPr>
            <p:ph idx="1"/>
          </p:nvPr>
        </p:nvPicPr>
        <p:blipFill rotWithShape="1">
          <a:blip r:embed="rId2">
            <a:extLst>
              <a:ext uri="{28A0092B-C50C-407E-A947-70E740481C1C}">
                <a14:useLocalDpi xmlns:a14="http://schemas.microsoft.com/office/drawing/2010/main" val="0"/>
              </a:ext>
            </a:extLst>
          </a:blip>
          <a:srcRect t="-376" b="209"/>
          <a:stretch/>
        </p:blipFill>
        <p:spPr>
          <a:xfrm>
            <a:off x="2733792" y="893702"/>
            <a:ext cx="3042356" cy="4219383"/>
          </a:xfrm>
        </p:spPr>
      </p:pic>
      <p:sp>
        <p:nvSpPr>
          <p:cNvPr id="5" name="矩形 4"/>
          <p:cNvSpPr/>
          <p:nvPr/>
        </p:nvSpPr>
        <p:spPr>
          <a:xfrm>
            <a:off x="5625630" y="1869357"/>
            <a:ext cx="3293468" cy="1477328"/>
          </a:xfrm>
          <a:prstGeom prst="rect">
            <a:avLst/>
          </a:prstGeom>
        </p:spPr>
        <p:txBody>
          <a:bodyPr wrap="square">
            <a:spAutoFit/>
          </a:bodyPr>
          <a:lstStyle/>
          <a:p>
            <a:r>
              <a:rPr kumimoji="1" lang="zh-CN" altLang="en-US" dirty="0"/>
              <a:t>问题：</a:t>
            </a:r>
            <a:endParaRPr kumimoji="1" lang="en-US" altLang="zh-CN" dirty="0"/>
          </a:p>
          <a:p>
            <a:r>
              <a:rPr kumimoji="1" lang="zh-CN" altLang="en-US" dirty="0"/>
              <a:t>为了一个问题收集数据</a:t>
            </a:r>
            <a:endParaRPr kumimoji="1" lang="en-US" altLang="zh-CN" dirty="0"/>
          </a:p>
          <a:p>
            <a:endParaRPr kumimoji="1" lang="en-US" altLang="zh-CN" dirty="0"/>
          </a:p>
          <a:p>
            <a:r>
              <a:rPr kumimoji="1" lang="zh-CN" altLang="en-US" dirty="0"/>
              <a:t>问另一个问题？</a:t>
            </a:r>
            <a:endParaRPr kumimoji="1" lang="en-US" altLang="zh-CN" dirty="0"/>
          </a:p>
          <a:p>
            <a:r>
              <a:rPr kumimoji="1" lang="zh-CN" altLang="en-US" dirty="0"/>
              <a:t>对不起，数据库没有</a:t>
            </a:r>
            <a:endParaRPr kumimoji="1" lang="en-US" altLang="zh-CN" dirty="0"/>
          </a:p>
        </p:txBody>
      </p:sp>
    </p:spTree>
    <p:extLst>
      <p:ext uri="{BB962C8B-B14F-4D97-AF65-F5344CB8AC3E}">
        <p14:creationId xmlns:p14="http://schemas.microsoft.com/office/powerpoint/2010/main" val="20960717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大数据的处理方式</a:t>
            </a:r>
            <a:r>
              <a:rPr kumimoji="1" lang="en-US" altLang="zh-CN" sz="3200" dirty="0"/>
              <a:t>(</a:t>
            </a:r>
            <a:r>
              <a:rPr kumimoji="1" lang="en-US" altLang="zh-CN" sz="3200" dirty="0" err="1"/>
              <a:t>Hadoop</a:t>
            </a:r>
            <a:r>
              <a:rPr kumimoji="1" lang="en-US" altLang="zh-CN" sz="3200" dirty="0"/>
              <a:t>)</a:t>
            </a:r>
            <a:endParaRPr kumimoji="1" lang="zh-CN" altLang="en-US" sz="3200" dirty="0"/>
          </a:p>
        </p:txBody>
      </p:sp>
      <p:pic>
        <p:nvPicPr>
          <p:cNvPr id="4" name="内容占位符 3" descr="pic2.eps"/>
          <p:cNvPicPr>
            <a:picLocks noGrp="1" noChangeAspect="1"/>
          </p:cNvPicPr>
          <p:nvPr>
            <p:ph idx="1"/>
          </p:nvPr>
        </p:nvPicPr>
        <p:blipFill rotWithShape="1">
          <a:blip r:embed="rId2">
            <a:extLst>
              <a:ext uri="{28A0092B-C50C-407E-A947-70E740481C1C}">
                <a14:useLocalDpi xmlns:a14="http://schemas.microsoft.com/office/drawing/2010/main" val="0"/>
              </a:ext>
            </a:extLst>
          </a:blip>
          <a:srcRect t="1" b="-68"/>
          <a:stretch/>
        </p:blipFill>
        <p:spPr>
          <a:xfrm>
            <a:off x="1759963" y="959556"/>
            <a:ext cx="5521370" cy="4065022"/>
          </a:xfrm>
        </p:spPr>
      </p:pic>
    </p:spTree>
    <p:extLst>
      <p:ext uri="{BB962C8B-B14F-4D97-AF65-F5344CB8AC3E}">
        <p14:creationId xmlns:p14="http://schemas.microsoft.com/office/powerpoint/2010/main" val="16014829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dobe 宋体 Std L"/>
                <a:ea typeface="Adobe 宋体 Std L"/>
                <a:cs typeface="Adobe 宋体 Std L"/>
              </a:rPr>
              <a:t>自我介绍</a:t>
            </a:r>
            <a:r>
              <a:rPr lang="zh-CN" altLang="en-US" dirty="0" smtClean="0">
                <a:latin typeface="Adobe 宋体 Std L"/>
                <a:ea typeface="Adobe 宋体 Std L"/>
                <a:cs typeface="Adobe 宋体 Std L"/>
              </a:rPr>
              <a:t>：徐葳</a:t>
            </a:r>
            <a:endParaRPr lang="en-US" dirty="0">
              <a:latin typeface="Adobe 宋体 Std L"/>
              <a:ea typeface="Adobe 宋体 Std L"/>
              <a:cs typeface="Adobe 宋体 Std L"/>
            </a:endParaRPr>
          </a:p>
        </p:txBody>
      </p:sp>
      <p:sp>
        <p:nvSpPr>
          <p:cNvPr id="3" name="Content Placeholder 2"/>
          <p:cNvSpPr>
            <a:spLocks noGrp="1"/>
          </p:cNvSpPr>
          <p:nvPr>
            <p:ph idx="1"/>
          </p:nvPr>
        </p:nvSpPr>
        <p:spPr>
          <a:xfrm>
            <a:off x="457200" y="1200150"/>
            <a:ext cx="8229600" cy="3845213"/>
          </a:xfrm>
        </p:spPr>
        <p:txBody>
          <a:bodyPr>
            <a:normAutofit lnSpcReduction="10000"/>
          </a:bodyPr>
          <a:lstStyle/>
          <a:p>
            <a:pPr>
              <a:lnSpc>
                <a:spcPct val="80000"/>
              </a:lnSpc>
            </a:pPr>
            <a:r>
              <a:rPr lang="zh-CN" altLang="en-US" sz="2400" dirty="0">
                <a:latin typeface="Adobe 宋体 Std L"/>
                <a:ea typeface="Adobe 宋体 Std L"/>
                <a:cs typeface="Adobe 宋体 Std L"/>
              </a:rPr>
              <a:t>清华大学 </a:t>
            </a:r>
            <a:r>
              <a:rPr lang="en-US" altLang="zh-CN" sz="2400" dirty="0">
                <a:latin typeface="Adobe 宋体 Std L"/>
                <a:ea typeface="Adobe 宋体 Std L"/>
                <a:cs typeface="Adobe 宋体 Std L"/>
              </a:rPr>
              <a:t>(1999-2001)</a:t>
            </a:r>
          </a:p>
          <a:p>
            <a:pPr>
              <a:lnSpc>
                <a:spcPct val="80000"/>
              </a:lnSpc>
            </a:pPr>
            <a:r>
              <a:rPr lang="zh-CN" altLang="en-US" sz="2400" dirty="0">
                <a:latin typeface="Adobe 宋体 Std L"/>
                <a:ea typeface="Adobe 宋体 Std L"/>
                <a:cs typeface="Adobe 宋体 Std L"/>
              </a:rPr>
              <a:t>美国宾夕法尼亚大学 </a:t>
            </a:r>
            <a:r>
              <a:rPr lang="en-US" altLang="zh-CN" sz="2400" dirty="0">
                <a:latin typeface="Adobe 宋体 Std L"/>
                <a:ea typeface="Adobe 宋体 Std L"/>
                <a:cs typeface="Adobe 宋体 Std L"/>
              </a:rPr>
              <a:t>(2001-2003)</a:t>
            </a:r>
            <a:r>
              <a:rPr lang="zh-CN" altLang="en-US" sz="2400" dirty="0">
                <a:latin typeface="Adobe 宋体 Std L"/>
                <a:ea typeface="Adobe 宋体 Std L"/>
                <a:cs typeface="Adobe 宋体 Std L"/>
              </a:rPr>
              <a:t>，本科</a:t>
            </a:r>
            <a:endParaRPr lang="en-US" altLang="zh-CN" sz="2400" dirty="0">
              <a:latin typeface="Adobe 宋体 Std L"/>
              <a:ea typeface="Adobe 宋体 Std L"/>
              <a:cs typeface="Adobe 宋体 Std L"/>
            </a:endParaRPr>
          </a:p>
          <a:p>
            <a:pPr>
              <a:lnSpc>
                <a:spcPct val="80000"/>
              </a:lnSpc>
            </a:pPr>
            <a:endParaRPr lang="en-US" sz="2000" dirty="0">
              <a:latin typeface="Adobe 宋体 Std L"/>
              <a:ea typeface="Adobe 宋体 Std L"/>
              <a:cs typeface="Adobe 宋体 Std L"/>
            </a:endParaRPr>
          </a:p>
          <a:p>
            <a:pPr>
              <a:lnSpc>
                <a:spcPct val="80000"/>
              </a:lnSpc>
            </a:pPr>
            <a:r>
              <a:rPr lang="zh-CN" altLang="en-US" sz="2400" dirty="0">
                <a:latin typeface="Adobe 宋体 Std L"/>
                <a:ea typeface="Adobe 宋体 Std L"/>
                <a:cs typeface="Adobe 宋体 Std L"/>
              </a:rPr>
              <a:t>加州大学伯克利分校 </a:t>
            </a:r>
            <a:r>
              <a:rPr lang="en-US" altLang="zh-CN" sz="2400" dirty="0">
                <a:latin typeface="Adobe 宋体 Std L"/>
                <a:ea typeface="Adobe 宋体 Std L"/>
                <a:cs typeface="Adobe 宋体 Std L"/>
              </a:rPr>
              <a:t>(2003-2010)</a:t>
            </a:r>
            <a:r>
              <a:rPr lang="zh-CN" altLang="en-US" sz="2400" dirty="0">
                <a:latin typeface="Adobe 宋体 Std L"/>
                <a:ea typeface="Adobe 宋体 Std L"/>
                <a:cs typeface="Adobe 宋体 Std L"/>
              </a:rPr>
              <a:t>，硕士、</a:t>
            </a:r>
            <a:r>
              <a:rPr lang="zh-CN" altLang="en-US" sz="2400" dirty="0" smtClean="0">
                <a:latin typeface="Adobe 宋体 Std L"/>
                <a:ea typeface="Adobe 宋体 Std L"/>
                <a:cs typeface="Adobe 宋体 Std L"/>
              </a:rPr>
              <a:t>博士</a:t>
            </a:r>
            <a:endParaRPr lang="en-US" altLang="zh-CN" sz="2400" dirty="0">
              <a:latin typeface="Adobe 宋体 Std L"/>
              <a:ea typeface="Adobe 宋体 Std L"/>
              <a:cs typeface="Adobe 宋体 Std L"/>
            </a:endParaRPr>
          </a:p>
          <a:p>
            <a:pPr lvl="1">
              <a:lnSpc>
                <a:spcPct val="80000"/>
              </a:lnSpc>
            </a:pPr>
            <a:r>
              <a:rPr lang="en-US" sz="2000" dirty="0">
                <a:latin typeface="Adobe 宋体 Std L"/>
                <a:ea typeface="Adobe 宋体 Std L"/>
                <a:cs typeface="Adobe 宋体 Std L"/>
              </a:rPr>
              <a:t>RAD</a:t>
            </a:r>
            <a:r>
              <a:rPr lang="zh-CN" altLang="en-US" sz="2000" dirty="0">
                <a:latin typeface="Adobe 宋体 Std L"/>
                <a:ea typeface="Adobe 宋体 Std L"/>
                <a:cs typeface="Adobe 宋体 Std L"/>
              </a:rPr>
              <a:t> </a:t>
            </a:r>
            <a:r>
              <a:rPr lang="en-US" sz="2000" dirty="0">
                <a:latin typeface="Adobe 宋体 Std L"/>
                <a:ea typeface="Adobe 宋体 Std L"/>
                <a:cs typeface="Adobe 宋体 Std L"/>
              </a:rPr>
              <a:t>Lab, AMP</a:t>
            </a:r>
            <a:r>
              <a:rPr lang="zh-CN" altLang="en-US" sz="2000" dirty="0">
                <a:latin typeface="Adobe 宋体 Std L"/>
                <a:ea typeface="Adobe 宋体 Std L"/>
                <a:cs typeface="Adobe 宋体 Std L"/>
              </a:rPr>
              <a:t> </a:t>
            </a:r>
            <a:r>
              <a:rPr lang="en-US" sz="2000" dirty="0" smtClean="0">
                <a:latin typeface="Adobe 宋体 Std L"/>
                <a:ea typeface="Adobe 宋体 Std L"/>
                <a:cs typeface="Adobe 宋体 Std L"/>
              </a:rPr>
              <a:t>Lab</a:t>
            </a:r>
          </a:p>
          <a:p>
            <a:pPr lvl="1">
              <a:lnSpc>
                <a:spcPct val="80000"/>
              </a:lnSpc>
            </a:pPr>
            <a:r>
              <a:rPr lang="en-US" sz="2000" dirty="0" smtClean="0">
                <a:latin typeface="Adobe 宋体 Std L"/>
                <a:ea typeface="Adobe 宋体 Std L"/>
                <a:cs typeface="Adobe 宋体 Std L"/>
              </a:rPr>
              <a:t>Certificate</a:t>
            </a:r>
            <a:r>
              <a:rPr lang="zh-CN" altLang="en-US" sz="2000" dirty="0" smtClean="0">
                <a:latin typeface="Adobe 宋体 Std L"/>
                <a:ea typeface="Adobe 宋体 Std L"/>
                <a:cs typeface="Adobe 宋体 Std L"/>
              </a:rPr>
              <a:t> </a:t>
            </a:r>
            <a:r>
              <a:rPr lang="en-US" altLang="zh-CN" sz="2000" dirty="0" smtClean="0">
                <a:latin typeface="Adobe 宋体 Std L"/>
                <a:ea typeface="Adobe 宋体 Std L"/>
                <a:cs typeface="Adobe 宋体 Std L"/>
              </a:rPr>
              <a:t>on</a:t>
            </a:r>
            <a:r>
              <a:rPr lang="zh-CN" altLang="en-US" sz="2000" dirty="0" smtClean="0">
                <a:latin typeface="Adobe 宋体 Std L"/>
                <a:ea typeface="Adobe 宋体 Std L"/>
                <a:cs typeface="Adobe 宋体 Std L"/>
              </a:rPr>
              <a:t> </a:t>
            </a:r>
            <a:r>
              <a:rPr lang="en-US" altLang="zh-CN" sz="2000" dirty="0" smtClean="0">
                <a:latin typeface="Adobe 宋体 Std L"/>
                <a:ea typeface="Adobe 宋体 Std L"/>
                <a:cs typeface="Adobe 宋体 Std L"/>
              </a:rPr>
              <a:t>Management</a:t>
            </a:r>
            <a:r>
              <a:rPr lang="zh-CN" altLang="en-US" sz="2000" dirty="0" smtClean="0">
                <a:latin typeface="Adobe 宋体 Std L"/>
                <a:ea typeface="Adobe 宋体 Std L"/>
                <a:cs typeface="Adobe 宋体 Std L"/>
              </a:rPr>
              <a:t> </a:t>
            </a:r>
            <a:r>
              <a:rPr lang="en-US" altLang="zh-CN" sz="2000" dirty="0" smtClean="0">
                <a:latin typeface="Adobe 宋体 Std L"/>
                <a:ea typeface="Adobe 宋体 Std L"/>
                <a:cs typeface="Adobe 宋体 Std L"/>
              </a:rPr>
              <a:t>of</a:t>
            </a:r>
            <a:r>
              <a:rPr lang="zh-CN" altLang="en-US" sz="2000" dirty="0" smtClean="0">
                <a:latin typeface="Adobe 宋体 Std L"/>
                <a:ea typeface="Adobe 宋体 Std L"/>
                <a:cs typeface="Adobe 宋体 Std L"/>
              </a:rPr>
              <a:t> </a:t>
            </a:r>
            <a:r>
              <a:rPr lang="en-US" altLang="zh-CN" sz="2000" dirty="0" smtClean="0">
                <a:latin typeface="Adobe 宋体 Std L"/>
                <a:ea typeface="Adobe 宋体 Std L"/>
                <a:cs typeface="Adobe 宋体 Std L"/>
              </a:rPr>
              <a:t>Technology</a:t>
            </a:r>
            <a:endParaRPr lang="en-US" sz="2000" dirty="0">
              <a:latin typeface="Adobe 宋体 Std L"/>
              <a:ea typeface="Adobe 宋体 Std L"/>
              <a:cs typeface="Adobe 宋体 Std L"/>
            </a:endParaRPr>
          </a:p>
          <a:p>
            <a:pPr lvl="1">
              <a:lnSpc>
                <a:spcPct val="80000"/>
              </a:lnSpc>
            </a:pPr>
            <a:endParaRPr lang="en-US" sz="2000" dirty="0">
              <a:latin typeface="Adobe 宋体 Std L"/>
              <a:ea typeface="Adobe 宋体 Std L"/>
              <a:cs typeface="Adobe 宋体 Std L"/>
            </a:endParaRPr>
          </a:p>
          <a:p>
            <a:pPr>
              <a:lnSpc>
                <a:spcPct val="80000"/>
              </a:lnSpc>
            </a:pPr>
            <a:r>
              <a:rPr lang="en-US" altLang="zh-CN" sz="2400" dirty="0">
                <a:latin typeface="Adobe 宋体 Std L"/>
                <a:ea typeface="Adobe 宋体 Std L"/>
                <a:cs typeface="Adobe 宋体 Std L"/>
              </a:rPr>
              <a:t>Google</a:t>
            </a:r>
            <a:r>
              <a:rPr lang="zh-CN" altLang="en-US" sz="2400" dirty="0">
                <a:latin typeface="Adobe 宋体 Std L"/>
                <a:ea typeface="Adobe 宋体 Std L"/>
                <a:cs typeface="Adobe 宋体 Std L"/>
              </a:rPr>
              <a:t> 总部 </a:t>
            </a:r>
            <a:r>
              <a:rPr lang="en-US" altLang="zh-CN" sz="2400" dirty="0">
                <a:latin typeface="Adobe 宋体 Std L"/>
                <a:ea typeface="Adobe 宋体 Std L"/>
                <a:cs typeface="Adobe 宋体 Std L"/>
              </a:rPr>
              <a:t>(2010-2013)</a:t>
            </a:r>
            <a:r>
              <a:rPr lang="zh-CN" altLang="en-US" sz="2400" dirty="0">
                <a:latin typeface="Adobe 宋体 Std L"/>
                <a:ea typeface="Adobe 宋体 Std L"/>
                <a:cs typeface="Adobe 宋体 Std L"/>
              </a:rPr>
              <a:t>，</a:t>
            </a:r>
            <a:r>
              <a:rPr lang="zh-CN" altLang="en-US" sz="2400" dirty="0" smtClean="0">
                <a:latin typeface="Adobe 宋体 Std L"/>
                <a:ea typeface="Adobe 宋体 Std L"/>
                <a:cs typeface="Adobe 宋体 Std L"/>
              </a:rPr>
              <a:t>软件工程师 </a:t>
            </a:r>
            <a:r>
              <a:rPr lang="en-US" altLang="zh-CN" sz="2400" dirty="0" smtClean="0">
                <a:latin typeface="Adobe 宋体 Std L"/>
                <a:ea typeface="Adobe 宋体 Std L"/>
                <a:cs typeface="Adobe 宋体 Std L"/>
              </a:rPr>
              <a:t>–</a:t>
            </a:r>
            <a:r>
              <a:rPr lang="zh-CN" altLang="en-US" sz="2400" dirty="0" smtClean="0">
                <a:latin typeface="Adobe 宋体 Std L"/>
                <a:ea typeface="Adobe 宋体 Std L"/>
                <a:cs typeface="Adobe 宋体 Std L"/>
              </a:rPr>
              <a:t> 系统架构</a:t>
            </a:r>
            <a:endParaRPr lang="en-US" altLang="zh-CN" sz="2400" dirty="0">
              <a:latin typeface="Adobe 宋体 Std L"/>
              <a:ea typeface="Adobe 宋体 Std L"/>
              <a:cs typeface="Adobe 宋体 Std L"/>
            </a:endParaRPr>
          </a:p>
          <a:p>
            <a:pPr>
              <a:lnSpc>
                <a:spcPct val="80000"/>
              </a:lnSpc>
            </a:pPr>
            <a:endParaRPr lang="en-US" altLang="zh-CN" sz="2400" dirty="0">
              <a:latin typeface="Adobe 宋体 Std L"/>
              <a:ea typeface="Adobe 宋体 Std L"/>
              <a:cs typeface="Adobe 宋体 Std L"/>
            </a:endParaRPr>
          </a:p>
          <a:p>
            <a:pPr>
              <a:lnSpc>
                <a:spcPct val="80000"/>
              </a:lnSpc>
            </a:pPr>
            <a:r>
              <a:rPr lang="zh-CN" altLang="en-US" sz="2400" dirty="0" smtClean="0">
                <a:latin typeface="Adobe 宋体 Std L"/>
                <a:ea typeface="Adobe 宋体 Std L"/>
                <a:cs typeface="Adobe 宋体 Std L"/>
              </a:rPr>
              <a:t>清华交叉信息研究院助理教授，青年千人计划</a:t>
            </a:r>
            <a:endParaRPr lang="en-US" altLang="zh-CN" sz="2400" dirty="0">
              <a:latin typeface="Adobe 宋体 Std L"/>
              <a:ea typeface="Adobe 宋体 Std L"/>
              <a:cs typeface="Adobe 宋体 Std L"/>
            </a:endParaRPr>
          </a:p>
          <a:p>
            <a:pPr marL="457200" lvl="1" indent="0">
              <a:lnSpc>
                <a:spcPct val="80000"/>
              </a:lnSpc>
              <a:buNone/>
            </a:pPr>
            <a:endParaRPr lang="en-US" altLang="zh-CN" sz="2000" dirty="0">
              <a:latin typeface="Adobe 宋体 Std L"/>
              <a:ea typeface="Adobe 宋体 Std L"/>
              <a:cs typeface="Adobe 宋体 Std L"/>
            </a:endParaRPr>
          </a:p>
          <a:p>
            <a:pPr>
              <a:lnSpc>
                <a:spcPct val="80000"/>
              </a:lnSpc>
            </a:pPr>
            <a:r>
              <a:rPr lang="zh-CN" altLang="en-US" sz="2400" dirty="0">
                <a:latin typeface="Adobe 宋体 Std L"/>
                <a:ea typeface="Adobe 宋体 Std L"/>
                <a:cs typeface="Adobe 宋体 Std L"/>
              </a:rPr>
              <a:t>主要研究方向是云计算</a:t>
            </a:r>
            <a:r>
              <a:rPr lang="zh-CN" altLang="en-US" sz="2400" dirty="0" smtClean="0">
                <a:latin typeface="Adobe 宋体 Std L"/>
                <a:ea typeface="Adobe 宋体 Std L"/>
                <a:cs typeface="Adobe 宋体 Std L"/>
              </a:rPr>
              <a:t>和大数据的系统架构</a:t>
            </a:r>
            <a:endParaRPr lang="en-US" altLang="zh-CN" sz="2400" dirty="0">
              <a:latin typeface="Adobe 宋体 Std L"/>
              <a:ea typeface="Adobe 宋体 Std L"/>
              <a:cs typeface="Adobe 宋体 Std L"/>
            </a:endParaRPr>
          </a:p>
          <a:p>
            <a:endParaRPr lang="en-US" dirty="0">
              <a:latin typeface="Adobe 宋体 Std L"/>
              <a:ea typeface="Adobe 宋体 Std L"/>
              <a:cs typeface="Adobe 宋体 Std L"/>
            </a:endParaRPr>
          </a:p>
        </p:txBody>
      </p:sp>
    </p:spTree>
    <p:extLst>
      <p:ext uri="{BB962C8B-B14F-4D97-AF65-F5344CB8AC3E}">
        <p14:creationId xmlns:p14="http://schemas.microsoft.com/office/powerpoint/2010/main" val="6957183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大数据发展的主要驱动力</a:t>
            </a:r>
          </a:p>
        </p:txBody>
      </p:sp>
      <p:sp>
        <p:nvSpPr>
          <p:cNvPr id="5" name="上箭头 4"/>
          <p:cNvSpPr/>
          <p:nvPr/>
        </p:nvSpPr>
        <p:spPr>
          <a:xfrm>
            <a:off x="6460790" y="3409796"/>
            <a:ext cx="810698" cy="1256427"/>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6" name="上箭头 5"/>
          <p:cNvSpPr/>
          <p:nvPr/>
        </p:nvSpPr>
        <p:spPr>
          <a:xfrm rot="10800000">
            <a:off x="6460790" y="1357380"/>
            <a:ext cx="810698" cy="1256427"/>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7" name="文本框 6"/>
          <p:cNvSpPr txBox="1"/>
          <p:nvPr/>
        </p:nvSpPr>
        <p:spPr>
          <a:xfrm>
            <a:off x="7271488" y="4112225"/>
            <a:ext cx="646331" cy="369332"/>
          </a:xfrm>
          <a:prstGeom prst="rect">
            <a:avLst/>
          </a:prstGeom>
          <a:noFill/>
        </p:spPr>
        <p:txBody>
          <a:bodyPr wrap="none" rtlCol="0">
            <a:spAutoFit/>
          </a:bodyPr>
          <a:lstStyle/>
          <a:p>
            <a:r>
              <a:rPr kumimoji="1" lang="zh-CN" altLang="en-US" dirty="0" smtClean="0"/>
              <a:t>技术</a:t>
            </a:r>
            <a:endParaRPr kumimoji="1" lang="zh-CN" altLang="en-US" dirty="0"/>
          </a:p>
        </p:txBody>
      </p:sp>
      <p:sp>
        <p:nvSpPr>
          <p:cNvPr id="8" name="文本框 7"/>
          <p:cNvSpPr txBox="1"/>
          <p:nvPr/>
        </p:nvSpPr>
        <p:spPr>
          <a:xfrm>
            <a:off x="7286042" y="1666326"/>
            <a:ext cx="646331" cy="369332"/>
          </a:xfrm>
          <a:prstGeom prst="rect">
            <a:avLst/>
          </a:prstGeom>
          <a:noFill/>
        </p:spPr>
        <p:txBody>
          <a:bodyPr wrap="none" rtlCol="0">
            <a:spAutoFit/>
          </a:bodyPr>
          <a:lstStyle/>
          <a:p>
            <a:r>
              <a:rPr kumimoji="1" lang="zh-CN" altLang="en-US" dirty="0" smtClean="0"/>
              <a:t>需求</a:t>
            </a:r>
            <a:endParaRPr kumimoji="1" lang="zh-CN" altLang="en-US" dirty="0"/>
          </a:p>
        </p:txBody>
      </p:sp>
      <p:pic>
        <p:nvPicPr>
          <p:cNvPr id="10" name="内容占位符 9" descr="pic3.eps"/>
          <p:cNvPicPr>
            <a:picLocks noGrp="1" noChangeAspect="1"/>
          </p:cNvPicPr>
          <p:nvPr>
            <p:ph idx="1"/>
          </p:nvPr>
        </p:nvPicPr>
        <p:blipFill rotWithShape="1">
          <a:blip r:embed="rId2">
            <a:extLst>
              <a:ext uri="{28A0092B-C50C-407E-A947-70E740481C1C}">
                <a14:useLocalDpi xmlns:a14="http://schemas.microsoft.com/office/drawing/2010/main" val="0"/>
              </a:ext>
            </a:extLst>
          </a:blip>
          <a:srcRect t="792" b="90"/>
          <a:stretch/>
        </p:blipFill>
        <p:spPr>
          <a:xfrm>
            <a:off x="2376312" y="1063229"/>
            <a:ext cx="3729096" cy="4030075"/>
          </a:xfrm>
        </p:spPr>
      </p:pic>
      <p:sp>
        <p:nvSpPr>
          <p:cNvPr id="11" name="TextBox 10"/>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40272567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linds(horizontal)">
                                      <p:cBhvr>
                                        <p:cTn id="10" dur="500"/>
                                        <p:tgtEl>
                                          <p:spTgt spid="6"/>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blinds(horizontal)">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技术的推动</a:t>
            </a:r>
          </a:p>
        </p:txBody>
      </p:sp>
      <p:sp>
        <p:nvSpPr>
          <p:cNvPr id="3" name="内容占位符 2"/>
          <p:cNvSpPr>
            <a:spLocks noGrp="1"/>
          </p:cNvSpPr>
          <p:nvPr>
            <p:ph idx="1"/>
          </p:nvPr>
        </p:nvSpPr>
        <p:spPr/>
        <p:txBody>
          <a:bodyPr/>
          <a:lstStyle/>
          <a:p>
            <a:r>
              <a:rPr kumimoji="1" lang="zh-CN" altLang="en-US" dirty="0"/>
              <a:t>更便宜的处理器</a:t>
            </a:r>
            <a:r>
              <a:rPr kumimoji="1" lang="en-US" altLang="zh-CN" dirty="0"/>
              <a:t>、</a:t>
            </a:r>
            <a:r>
              <a:rPr kumimoji="1" lang="zh-CN" altLang="en-US" dirty="0"/>
              <a:t>存储</a:t>
            </a:r>
            <a:r>
              <a:rPr kumimoji="1" lang="en-US" altLang="zh-CN" dirty="0"/>
              <a:t>、</a:t>
            </a:r>
            <a:r>
              <a:rPr kumimoji="1" lang="zh-CN" altLang="en-US" dirty="0"/>
              <a:t>网络</a:t>
            </a:r>
            <a:endParaRPr kumimoji="1" lang="en-US" altLang="zh-CN" dirty="0"/>
          </a:p>
          <a:p>
            <a:r>
              <a:rPr kumimoji="1" lang="zh-CN" altLang="en-US" dirty="0"/>
              <a:t>云计算与数据中心技术</a:t>
            </a:r>
            <a:endParaRPr kumimoji="1" lang="en-US" altLang="zh-CN" dirty="0"/>
          </a:p>
          <a:p>
            <a:r>
              <a:rPr kumimoji="1" lang="zh-CN" altLang="en-US" dirty="0"/>
              <a:t>开源软件运动</a:t>
            </a:r>
            <a:endParaRPr kumimoji="1" lang="en-US" altLang="zh-CN" dirty="0"/>
          </a:p>
          <a:p>
            <a:r>
              <a:rPr kumimoji="1" lang="zh-CN" altLang="en-US" dirty="0"/>
              <a:t>机器学习和数据挖掘的发展</a:t>
            </a:r>
            <a:endParaRPr kumimoji="1" lang="en-US" altLang="zh-CN" dirty="0"/>
          </a:p>
          <a:p>
            <a:r>
              <a:rPr kumimoji="1" lang="zh-CN" altLang="en-US" dirty="0" smtClean="0"/>
              <a:t>物联网</a:t>
            </a:r>
            <a:endParaRPr kumimoji="1" lang="zh-CN" altLang="en-US" dirty="0"/>
          </a:p>
        </p:txBody>
      </p:sp>
    </p:spTree>
    <p:extLst>
      <p:ext uri="{BB962C8B-B14F-4D97-AF65-F5344CB8AC3E}">
        <p14:creationId xmlns:p14="http://schemas.microsoft.com/office/powerpoint/2010/main" val="41462933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大数据系统的价值链</a:t>
            </a:r>
          </a:p>
        </p:txBody>
      </p:sp>
      <p:pic>
        <p:nvPicPr>
          <p:cNvPr id="6" name="图片 3" descr="pic4.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4515" y="851154"/>
            <a:ext cx="6064563" cy="4292345"/>
          </a:xfrm>
          <a:prstGeom prst="rect">
            <a:avLst/>
          </a:prstGeom>
        </p:spPr>
      </p:pic>
      <p:sp>
        <p:nvSpPr>
          <p:cNvPr id="5" name="TextBox 4"/>
          <p:cNvSpPr txBox="1"/>
          <p:nvPr/>
        </p:nvSpPr>
        <p:spPr>
          <a:xfrm>
            <a:off x="188803" y="4755118"/>
            <a:ext cx="6968574"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zh-CN" altLang="en-US" dirty="0" smtClean="0"/>
              <a:t>改编自</a:t>
            </a:r>
            <a:r>
              <a:rPr lang="en-US" altLang="zh-CN" dirty="0" err="1" smtClean="0"/>
              <a:t>Forst</a:t>
            </a:r>
            <a:r>
              <a:rPr lang="zh-CN" altLang="en-US" dirty="0" smtClean="0"/>
              <a:t> </a:t>
            </a:r>
            <a:r>
              <a:rPr lang="en-US" altLang="zh-CN" dirty="0" smtClean="0"/>
              <a:t>and</a:t>
            </a:r>
            <a:r>
              <a:rPr lang="zh-CN" altLang="en-US" dirty="0" smtClean="0"/>
              <a:t> </a:t>
            </a:r>
            <a:r>
              <a:rPr lang="en-US" altLang="zh-CN" dirty="0" smtClean="0"/>
              <a:t>Sullivan</a:t>
            </a:r>
            <a:r>
              <a:rPr lang="zh-CN" altLang="en-US" dirty="0" smtClean="0"/>
              <a:t> </a:t>
            </a:r>
            <a:r>
              <a:rPr lang="en-US" altLang="zh-CN" dirty="0" smtClean="0"/>
              <a:t>Report:</a:t>
            </a:r>
            <a:r>
              <a:rPr lang="zh-CN" altLang="en-US" dirty="0" smtClean="0"/>
              <a:t> </a:t>
            </a:r>
            <a:r>
              <a:rPr lang="en-US" altLang="zh-CN" dirty="0" smtClean="0"/>
              <a:t>Innovations</a:t>
            </a:r>
            <a:r>
              <a:rPr lang="zh-CN" altLang="en-US" dirty="0" smtClean="0"/>
              <a:t> </a:t>
            </a:r>
            <a:r>
              <a:rPr lang="en-US" altLang="zh-CN" dirty="0" smtClean="0"/>
              <a:t>in</a:t>
            </a:r>
            <a:r>
              <a:rPr lang="zh-CN" altLang="en-US" dirty="0" smtClean="0"/>
              <a:t> </a:t>
            </a:r>
            <a:r>
              <a:rPr lang="en-US" altLang="zh-CN" dirty="0" smtClean="0"/>
              <a:t>Big</a:t>
            </a:r>
            <a:r>
              <a:rPr lang="zh-CN" altLang="en-US" dirty="0" smtClean="0"/>
              <a:t> </a:t>
            </a:r>
            <a:r>
              <a:rPr lang="en-US" altLang="zh-CN" dirty="0" smtClean="0"/>
              <a:t>Data</a:t>
            </a:r>
            <a:r>
              <a:rPr lang="zh-CN" altLang="en-US" dirty="0" smtClean="0"/>
              <a:t> </a:t>
            </a:r>
            <a:r>
              <a:rPr lang="en-US" altLang="zh-CN" dirty="0" smtClean="0"/>
              <a:t>Analytics</a:t>
            </a:r>
            <a:endParaRPr lang="en-US" dirty="0"/>
          </a:p>
        </p:txBody>
      </p:sp>
    </p:spTree>
    <p:extLst>
      <p:ext uri="{BB962C8B-B14F-4D97-AF65-F5344CB8AC3E}">
        <p14:creationId xmlns:p14="http://schemas.microsoft.com/office/powerpoint/2010/main" val="67415060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当今大数据解决方案</a:t>
            </a:r>
          </a:p>
        </p:txBody>
      </p:sp>
      <p:pic>
        <p:nvPicPr>
          <p:cNvPr id="4" name="图片 3" descr="Open-source-landscap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0670" y="198776"/>
            <a:ext cx="7726130" cy="4944724"/>
          </a:xfrm>
          <a:prstGeom prst="rect">
            <a:avLst/>
          </a:prstGeom>
        </p:spPr>
      </p:pic>
    </p:spTree>
    <p:extLst>
      <p:ext uri="{BB962C8B-B14F-4D97-AF65-F5344CB8AC3E}">
        <p14:creationId xmlns:p14="http://schemas.microsoft.com/office/powerpoint/2010/main" val="368020355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大数据处理面临的（技术）挑战</a:t>
            </a:r>
          </a:p>
        </p:txBody>
      </p:sp>
      <p:sp>
        <p:nvSpPr>
          <p:cNvPr id="3" name="内容占位符 2"/>
          <p:cNvSpPr>
            <a:spLocks noGrp="1"/>
          </p:cNvSpPr>
          <p:nvPr>
            <p:ph idx="1"/>
          </p:nvPr>
        </p:nvSpPr>
        <p:spPr/>
        <p:txBody>
          <a:bodyPr/>
          <a:lstStyle/>
          <a:p>
            <a:r>
              <a:rPr kumimoji="1" lang="zh-CN" altLang="en-US" dirty="0">
                <a:latin typeface="+mn-ea"/>
              </a:rPr>
              <a:t>数据</a:t>
            </a:r>
            <a:r>
              <a:rPr kumimoji="1" lang="zh-CN" altLang="en-US" dirty="0" smtClean="0">
                <a:latin typeface="+mn-ea"/>
              </a:rPr>
              <a:t>的挑战</a:t>
            </a:r>
            <a:endParaRPr kumimoji="1" lang="en-US" altLang="zh-CN" dirty="0" smtClean="0">
              <a:latin typeface="+mn-ea"/>
            </a:endParaRPr>
          </a:p>
          <a:p>
            <a:pPr lvl="1"/>
            <a:r>
              <a:rPr kumimoji="1" lang="zh-CN" altLang="en-US" dirty="0" smtClean="0">
                <a:latin typeface="+mn-ea"/>
              </a:rPr>
              <a:t>大量数据没有数字化</a:t>
            </a:r>
            <a:endParaRPr kumimoji="1" lang="en-US" altLang="en-US" dirty="0">
              <a:latin typeface="+mn-ea"/>
            </a:endParaRPr>
          </a:p>
          <a:p>
            <a:pPr lvl="2"/>
            <a:r>
              <a:rPr kumimoji="1" lang="en-US" altLang="zh-CN" dirty="0">
                <a:latin typeface="+mn-ea"/>
              </a:rPr>
              <a:t>Google Books</a:t>
            </a:r>
          </a:p>
          <a:p>
            <a:pPr lvl="1"/>
            <a:r>
              <a:rPr kumimoji="1" lang="zh-CN" altLang="en-US" dirty="0">
                <a:latin typeface="+mn-ea"/>
              </a:rPr>
              <a:t>数字化的数据未必有适合的格式</a:t>
            </a:r>
            <a:endParaRPr kumimoji="1" lang="en-US" altLang="zh-CN" dirty="0">
              <a:latin typeface="+mn-ea"/>
            </a:endParaRPr>
          </a:p>
          <a:p>
            <a:endParaRPr kumimoji="1" lang="en-US" altLang="zh-CN" dirty="0">
              <a:latin typeface="+mn-ea"/>
            </a:endParaRPr>
          </a:p>
          <a:p>
            <a:endParaRPr kumimoji="1" lang="zh-CN" altLang="en-US" dirty="0">
              <a:latin typeface="+mn-ea"/>
            </a:endParaRPr>
          </a:p>
          <a:p>
            <a:endParaRPr kumimoji="1" lang="zh-CN" altLang="en-US" dirty="0">
              <a:latin typeface="+mn-ea"/>
            </a:endParaRPr>
          </a:p>
        </p:txBody>
      </p:sp>
    </p:spTree>
    <p:extLst>
      <p:ext uri="{BB962C8B-B14F-4D97-AF65-F5344CB8AC3E}">
        <p14:creationId xmlns:p14="http://schemas.microsoft.com/office/powerpoint/2010/main" val="243249491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大数据处理面临的（商业与政策）挑战</a:t>
            </a:r>
          </a:p>
        </p:txBody>
      </p:sp>
      <p:sp>
        <p:nvSpPr>
          <p:cNvPr id="3" name="内容占位符 2"/>
          <p:cNvSpPr>
            <a:spLocks noGrp="1"/>
          </p:cNvSpPr>
          <p:nvPr>
            <p:ph idx="1"/>
          </p:nvPr>
        </p:nvSpPr>
        <p:spPr/>
        <p:txBody>
          <a:bodyPr>
            <a:normAutofit fontScale="70000" lnSpcReduction="20000"/>
          </a:bodyPr>
          <a:lstStyle/>
          <a:p>
            <a:r>
              <a:rPr kumimoji="1" lang="zh-CN" altLang="en-US" dirty="0">
                <a:latin typeface="Adobe 宋体 Std L"/>
                <a:ea typeface="Adobe 宋体 Std L"/>
                <a:cs typeface="Adobe 宋体 Std L"/>
              </a:rPr>
              <a:t>数据政策和法律风险</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隐私保护</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数据所有权</a:t>
            </a:r>
            <a:endParaRPr kumimoji="1" lang="en-US" altLang="zh-CN" dirty="0">
              <a:latin typeface="Adobe 宋体 Std L"/>
              <a:ea typeface="Adobe 宋体 Std L"/>
              <a:cs typeface="Adobe 宋体 Std L"/>
            </a:endParaRPr>
          </a:p>
          <a:p>
            <a:r>
              <a:rPr kumimoji="1" lang="zh-CN" altLang="en-US" dirty="0">
                <a:latin typeface="Adobe 宋体 Std L"/>
                <a:ea typeface="Adobe 宋体 Std L"/>
                <a:cs typeface="Adobe 宋体 Std L"/>
              </a:rPr>
              <a:t>数据的共享</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尤其是第三方数据</a:t>
            </a:r>
            <a:endParaRPr kumimoji="1" lang="en-US" altLang="zh-CN" dirty="0">
              <a:latin typeface="Adobe 宋体 Std L"/>
              <a:ea typeface="Adobe 宋体 Std L"/>
              <a:cs typeface="Adobe 宋体 Std L"/>
            </a:endParaRPr>
          </a:p>
          <a:p>
            <a:r>
              <a:rPr kumimoji="1" lang="en-US" altLang="en-US" dirty="0">
                <a:latin typeface="Adobe 宋体 Std L"/>
                <a:ea typeface="Adobe 宋体 Std L"/>
                <a:cs typeface="Adobe 宋体 Std L"/>
              </a:rPr>
              <a:t>当今公司组织架构可能阻碍数据的应用</a:t>
            </a:r>
          </a:p>
          <a:p>
            <a:pPr lvl="1"/>
            <a:r>
              <a:rPr kumimoji="1" lang="en-US" altLang="en-US" dirty="0">
                <a:latin typeface="Adobe 宋体 Std L"/>
                <a:ea typeface="Adobe 宋体 Std L"/>
                <a:cs typeface="Adobe 宋体 Std L"/>
              </a:rPr>
              <a:t>管理层是否理解数据</a:t>
            </a:r>
          </a:p>
          <a:p>
            <a:pPr lvl="1"/>
            <a:r>
              <a:rPr kumimoji="1" lang="en-US" altLang="en-US" dirty="0" err="1">
                <a:latin typeface="Adobe 宋体 Std L"/>
                <a:ea typeface="Adobe 宋体 Std L"/>
                <a:cs typeface="Adobe 宋体 Std L"/>
              </a:rPr>
              <a:t>BI部门的组织形式</a:t>
            </a:r>
            <a:endParaRPr kumimoji="1" lang="en-US" altLang="en-US" dirty="0">
              <a:latin typeface="Adobe 宋体 Std L"/>
              <a:ea typeface="Adobe 宋体 Std L"/>
              <a:cs typeface="Adobe 宋体 Std L"/>
            </a:endParaRPr>
          </a:p>
          <a:p>
            <a:r>
              <a:rPr kumimoji="1" lang="zh-CN" altLang="en-US" dirty="0">
                <a:latin typeface="Adobe 宋体 Std L"/>
                <a:ea typeface="Adobe 宋体 Std L"/>
                <a:cs typeface="Adobe 宋体 Std L"/>
              </a:rPr>
              <a:t>缺少数据方面的人才</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麦肯锡：</a:t>
            </a:r>
            <a:r>
              <a:rPr kumimoji="1" lang="en-US" altLang="zh-CN" dirty="0">
                <a:latin typeface="Adobe 宋体 Std L"/>
                <a:ea typeface="Adobe 宋体 Std L"/>
                <a:cs typeface="Adobe 宋体 Std L"/>
              </a:rPr>
              <a:t>2018</a:t>
            </a:r>
            <a:r>
              <a:rPr kumimoji="1" lang="zh-CN" altLang="en-US" dirty="0">
                <a:latin typeface="Adobe 宋体 Std L"/>
                <a:ea typeface="Adobe 宋体 Std L"/>
                <a:cs typeface="Adobe 宋体 Std L"/>
              </a:rPr>
              <a:t>年我们有</a:t>
            </a:r>
            <a:r>
              <a:rPr kumimoji="1" lang="en-US" altLang="zh-CN" dirty="0">
                <a:latin typeface="Adobe 宋体 Std L"/>
                <a:ea typeface="Adobe 宋体 Std L"/>
                <a:cs typeface="Adobe 宋体 Std L"/>
              </a:rPr>
              <a:t>50%-60%</a:t>
            </a:r>
            <a:r>
              <a:rPr kumimoji="1" lang="zh-CN" altLang="en-US" dirty="0">
                <a:latin typeface="Adobe 宋体 Std L"/>
                <a:ea typeface="Adobe 宋体 Std L"/>
                <a:cs typeface="Adobe 宋体 Std L"/>
              </a:rPr>
              <a:t>的数据人才缺口</a:t>
            </a:r>
            <a:endParaRPr kumimoji="1" lang="en-US" altLang="zh-CN" dirty="0">
              <a:latin typeface="Adobe 宋体 Std L"/>
              <a:ea typeface="Adobe 宋体 Std L"/>
              <a:cs typeface="Adobe 宋体 Std L"/>
            </a:endParaRPr>
          </a:p>
          <a:p>
            <a:endParaRPr kumimoji="1" lang="zh-CN" altLang="en-US" dirty="0"/>
          </a:p>
          <a:p>
            <a:endParaRPr kumimoji="1" lang="zh-CN" altLang="en-US" dirty="0"/>
          </a:p>
        </p:txBody>
      </p:sp>
    </p:spTree>
    <p:extLst>
      <p:ext uri="{BB962C8B-B14F-4D97-AF65-F5344CB8AC3E}">
        <p14:creationId xmlns:p14="http://schemas.microsoft.com/office/powerpoint/2010/main" val="3529335691"/>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Adobe 宋体 Std L"/>
                <a:ea typeface="Adobe 宋体 Std L"/>
                <a:cs typeface="Adobe 宋体 Std L"/>
              </a:rPr>
              <a:t>本门课程的内容</a:t>
            </a:r>
            <a:endParaRPr lang="en-US" dirty="0">
              <a:latin typeface="Adobe 宋体 Std L"/>
              <a:ea typeface="Adobe 宋体 Std L"/>
              <a:cs typeface="Adobe 宋体 Std L"/>
            </a:endParaRPr>
          </a:p>
        </p:txBody>
      </p:sp>
      <p:sp>
        <p:nvSpPr>
          <p:cNvPr id="4" name="内容占位符 3"/>
          <p:cNvSpPr>
            <a:spLocks noGrp="1"/>
          </p:cNvSpPr>
          <p:nvPr>
            <p:ph sz="half" idx="1"/>
          </p:nvPr>
        </p:nvSpPr>
        <p:spPr>
          <a:xfrm>
            <a:off x="486062" y="1191283"/>
            <a:ext cx="4038600" cy="3715882"/>
          </a:xfrm>
        </p:spPr>
        <p:txBody>
          <a:bodyPr>
            <a:normAutofit/>
          </a:bodyPr>
          <a:lstStyle/>
          <a:p>
            <a:r>
              <a:rPr lang="zh-CN" altLang="zh-CN" sz="2800" dirty="0" smtClean="0"/>
              <a:t>大数据</a:t>
            </a:r>
            <a:r>
              <a:rPr lang="zh-CN" altLang="en-US" sz="2800" dirty="0" smtClean="0"/>
              <a:t>系统架构</a:t>
            </a:r>
            <a:endParaRPr lang="en-US" altLang="zh-CN" sz="2800" dirty="0" smtClean="0"/>
          </a:p>
          <a:p>
            <a:r>
              <a:rPr lang="zh-CN" altLang="en-US" sz="2800" dirty="0" smtClean="0"/>
              <a:t>云计算</a:t>
            </a:r>
            <a:endParaRPr lang="en-US" altLang="zh-CN" sz="2800" dirty="0" smtClean="0"/>
          </a:p>
          <a:p>
            <a:r>
              <a:rPr lang="zh-CN" altLang="en-US" sz="2800" dirty="0" smtClean="0"/>
              <a:t>文件存储</a:t>
            </a:r>
            <a:endParaRPr lang="en-US" altLang="zh-CN" sz="2800" dirty="0" smtClean="0"/>
          </a:p>
          <a:p>
            <a:r>
              <a:rPr lang="zh-CN" altLang="en-US" sz="2800" dirty="0" smtClean="0"/>
              <a:t>计算框架</a:t>
            </a:r>
            <a:endParaRPr lang="en-US" altLang="zh-CN" sz="2800" dirty="0" smtClean="0"/>
          </a:p>
          <a:p>
            <a:r>
              <a:rPr lang="zh-CN" altLang="en-US" sz="2800" dirty="0" smtClean="0"/>
              <a:t>关系数据库</a:t>
            </a:r>
            <a:endParaRPr lang="en-US" altLang="zh-CN" sz="2800" dirty="0" smtClean="0"/>
          </a:p>
          <a:p>
            <a:r>
              <a:rPr lang="zh-CN" altLang="en-US" sz="2800" dirty="0" smtClean="0"/>
              <a:t>非关系数据库</a:t>
            </a:r>
            <a:endParaRPr lang="en-US" altLang="zh-CN" sz="2800" dirty="0" smtClean="0"/>
          </a:p>
          <a:p>
            <a:r>
              <a:rPr lang="zh-CN" altLang="en-US" sz="2800" dirty="0" smtClean="0"/>
              <a:t>文本检索</a:t>
            </a:r>
            <a:endParaRPr kumimoji="1" lang="zh-CN" altLang="en-US" sz="2800" dirty="0"/>
          </a:p>
        </p:txBody>
      </p:sp>
      <p:sp>
        <p:nvSpPr>
          <p:cNvPr id="5" name="内容占位符 4"/>
          <p:cNvSpPr txBox="1">
            <a:spLocks/>
          </p:cNvSpPr>
          <p:nvPr/>
        </p:nvSpPr>
        <p:spPr>
          <a:xfrm>
            <a:off x="4677062" y="1191282"/>
            <a:ext cx="4038600" cy="3715883"/>
          </a:xfrm>
          <a:prstGeom prst="rect">
            <a:avLst/>
          </a:prstGeom>
        </p:spPr>
        <p:txBody>
          <a:bodyPr>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sz="2800" dirty="0" smtClean="0"/>
              <a:t>数据分析库</a:t>
            </a:r>
            <a:endParaRPr kumimoji="1" lang="zh-CN" altLang="en-US" sz="2800" dirty="0" smtClean="0"/>
          </a:p>
          <a:p>
            <a:r>
              <a:rPr lang="zh-CN" altLang="en-US" sz="2800" dirty="0" smtClean="0"/>
              <a:t>流数据和其他框架</a:t>
            </a:r>
            <a:endParaRPr lang="en-US" altLang="zh-CN" sz="2800" dirty="0" smtClean="0"/>
          </a:p>
          <a:p>
            <a:r>
              <a:rPr lang="zh-CN" altLang="en-US" sz="2800" dirty="0" smtClean="0"/>
              <a:t>深度学习</a:t>
            </a:r>
            <a:endParaRPr lang="en-US" altLang="zh-CN" sz="2800" dirty="0" smtClean="0"/>
          </a:p>
          <a:p>
            <a:r>
              <a:rPr lang="zh-CN" altLang="en-US" sz="2800" dirty="0" smtClean="0"/>
              <a:t>数据集清洗和装载</a:t>
            </a:r>
            <a:endParaRPr lang="en-US" altLang="zh-CN" sz="2800" dirty="0" smtClean="0"/>
          </a:p>
          <a:p>
            <a:r>
              <a:rPr lang="zh-CN" altLang="en-US" sz="2800" dirty="0" smtClean="0"/>
              <a:t>安全和隐私保护</a:t>
            </a:r>
            <a:endParaRPr lang="en-US" altLang="zh-CN" sz="2800" dirty="0" smtClean="0"/>
          </a:p>
          <a:p>
            <a:r>
              <a:rPr lang="zh-CN" altLang="en-US" sz="2800" dirty="0" smtClean="0"/>
              <a:t>典型应用</a:t>
            </a:r>
            <a:endParaRPr lang="en-US" altLang="zh-CN" sz="2800" dirty="0" smtClean="0"/>
          </a:p>
          <a:p>
            <a:r>
              <a:rPr kumimoji="1" lang="zh-CN" altLang="en-US" sz="2800" dirty="0" smtClean="0"/>
              <a:t>大作业报告</a:t>
            </a:r>
            <a:endParaRPr kumimoji="1" lang="zh-CN" altLang="en-US" sz="2800" dirty="0"/>
          </a:p>
        </p:txBody>
      </p:sp>
    </p:spTree>
    <p:extLst>
      <p:ext uri="{BB962C8B-B14F-4D97-AF65-F5344CB8AC3E}">
        <p14:creationId xmlns:p14="http://schemas.microsoft.com/office/powerpoint/2010/main" val="931383804"/>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大数据系统的架构</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86815835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大数据系统的核心设计思想</a:t>
            </a:r>
          </a:p>
        </p:txBody>
      </p:sp>
      <p:sp>
        <p:nvSpPr>
          <p:cNvPr id="3" name="内容占位符 2"/>
          <p:cNvSpPr>
            <a:spLocks noGrp="1"/>
          </p:cNvSpPr>
          <p:nvPr>
            <p:ph idx="1"/>
          </p:nvPr>
        </p:nvSpPr>
        <p:spPr>
          <a:xfrm>
            <a:off x="457200" y="1200151"/>
            <a:ext cx="7774281" cy="2835627"/>
          </a:xfrm>
        </p:spPr>
        <p:txBody>
          <a:bodyPr>
            <a:normAutofit fontScale="92500" lnSpcReduction="20000"/>
          </a:bodyPr>
          <a:lstStyle/>
          <a:p>
            <a:r>
              <a:rPr kumimoji="1" lang="zh-CN" altLang="en-US" dirty="0"/>
              <a:t>向外扩展</a:t>
            </a:r>
            <a:r>
              <a:rPr kumimoji="1" lang="en-US" altLang="zh-CN" dirty="0"/>
              <a:t>(Scale</a:t>
            </a:r>
            <a:r>
              <a:rPr kumimoji="1" lang="zh-CN" altLang="en-US" dirty="0"/>
              <a:t> </a:t>
            </a:r>
            <a:r>
              <a:rPr kumimoji="1" lang="en-US" altLang="zh-CN" dirty="0"/>
              <a:t>Out)</a:t>
            </a:r>
            <a:r>
              <a:rPr kumimoji="1" lang="zh-CN" altLang="en-US" dirty="0"/>
              <a:t>而非向上扩展</a:t>
            </a:r>
            <a:r>
              <a:rPr kumimoji="1" lang="en-US" altLang="zh-CN" dirty="0"/>
              <a:t>(Scale</a:t>
            </a:r>
            <a:r>
              <a:rPr kumimoji="1" lang="zh-CN" altLang="en-US" dirty="0"/>
              <a:t> </a:t>
            </a:r>
            <a:r>
              <a:rPr kumimoji="1" lang="en-US" altLang="zh-CN" dirty="0"/>
              <a:t>Up)</a:t>
            </a:r>
          </a:p>
          <a:p>
            <a:r>
              <a:rPr kumimoji="1" lang="zh-CN" altLang="en-US" dirty="0"/>
              <a:t>使用便宜的硬件，通过冗余来对抗不可靠性</a:t>
            </a:r>
            <a:endParaRPr kumimoji="1" lang="en-US" altLang="zh-CN" dirty="0"/>
          </a:p>
          <a:p>
            <a:r>
              <a:rPr kumimoji="1" lang="zh-CN" altLang="en-US" dirty="0"/>
              <a:t>简化数据模型与同步方法，减少同步的开销</a:t>
            </a:r>
            <a:endParaRPr kumimoji="1" lang="en-US" altLang="zh-CN" dirty="0"/>
          </a:p>
          <a:p>
            <a:r>
              <a:rPr kumimoji="1" lang="zh-CN" altLang="en-US" dirty="0"/>
              <a:t>通过高度的，多个层次的抽象，简化用户的编程</a:t>
            </a:r>
            <a:endParaRPr kumimoji="1" lang="en-US" altLang="zh-CN" dirty="0"/>
          </a:p>
          <a:p>
            <a:r>
              <a:rPr kumimoji="1" lang="zh-CN" altLang="en-US" dirty="0"/>
              <a:t>自动化的资源管理和调度</a:t>
            </a:r>
            <a:endParaRPr kumimoji="1" lang="en-US" altLang="zh-CN" dirty="0"/>
          </a:p>
          <a:p>
            <a:endParaRPr kumimoji="1" lang="zh-CN" altLang="en-US" dirty="0"/>
          </a:p>
        </p:txBody>
      </p:sp>
    </p:spTree>
    <p:extLst>
      <p:ext uri="{BB962C8B-B14F-4D97-AF65-F5344CB8AC3E}">
        <p14:creationId xmlns:p14="http://schemas.microsoft.com/office/powerpoint/2010/main" val="3268236360"/>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a:t>
            </a:r>
            <a:r>
              <a:rPr kumimoji="1" lang="zh-CN" altLang="en-US" sz="3200" dirty="0" smtClean="0"/>
              <a:t>：不要纵向扩展</a:t>
            </a:r>
            <a:endParaRPr kumimoji="1" lang="zh-CN" altLang="en-US" sz="3200" dirty="0"/>
          </a:p>
        </p:txBody>
      </p:sp>
      <p:pic>
        <p:nvPicPr>
          <p:cNvPr id="5" name="图片 7" descr="pic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6826" y="917650"/>
            <a:ext cx="4741523" cy="4225849"/>
          </a:xfrm>
          <a:prstGeom prst="rect">
            <a:avLst/>
          </a:prstGeom>
        </p:spPr>
      </p:pic>
    </p:spTree>
    <p:extLst>
      <p:ext uri="{BB962C8B-B14F-4D97-AF65-F5344CB8AC3E}">
        <p14:creationId xmlns:p14="http://schemas.microsoft.com/office/powerpoint/2010/main" val="279223914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Adobe 宋体 Std L"/>
                <a:ea typeface="Adobe 宋体 Std L"/>
                <a:cs typeface="Adobe 宋体 Std L"/>
              </a:rPr>
              <a:t>助教团队</a:t>
            </a:r>
            <a:endParaRPr lang="en-US" dirty="0">
              <a:latin typeface="Adobe 宋体 Std L"/>
              <a:ea typeface="Adobe 宋体 Std L"/>
              <a:cs typeface="Adobe 宋体 Std L"/>
            </a:endParaRPr>
          </a:p>
        </p:txBody>
      </p:sp>
      <p:sp>
        <p:nvSpPr>
          <p:cNvPr id="3" name="Content Placeholder 2"/>
          <p:cNvSpPr>
            <a:spLocks noGrp="1"/>
          </p:cNvSpPr>
          <p:nvPr>
            <p:ph idx="1"/>
          </p:nvPr>
        </p:nvSpPr>
        <p:spPr>
          <a:xfrm>
            <a:off x="457200" y="1200151"/>
            <a:ext cx="2921258" cy="3394472"/>
          </a:xfrm>
        </p:spPr>
        <p:txBody>
          <a:bodyPr>
            <a:normAutofit/>
          </a:bodyPr>
          <a:lstStyle/>
          <a:p>
            <a:r>
              <a:rPr lang="zh-CN" altLang="en-US" dirty="0" smtClean="0">
                <a:latin typeface="Adobe 宋体 Std L"/>
                <a:ea typeface="Adobe 宋体 Std L"/>
                <a:cs typeface="Adobe 宋体 Std L"/>
              </a:rPr>
              <a:t>张炀</a:t>
            </a:r>
            <a:endParaRPr lang="en-US" dirty="0">
              <a:latin typeface="Adobe 宋体 Std L"/>
              <a:ea typeface="Adobe 宋体 Std L"/>
              <a:cs typeface="Adobe 宋体 Std L"/>
            </a:endParaRPr>
          </a:p>
        </p:txBody>
      </p:sp>
      <p:sp>
        <p:nvSpPr>
          <p:cNvPr id="4" name="Content Placeholder 2"/>
          <p:cNvSpPr txBox="1">
            <a:spLocks/>
          </p:cNvSpPr>
          <p:nvPr/>
        </p:nvSpPr>
        <p:spPr>
          <a:xfrm>
            <a:off x="3053592" y="1212134"/>
            <a:ext cx="2921258" cy="339447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dirty="0" smtClean="0">
                <a:latin typeface="Adobe 宋体 Std L"/>
                <a:ea typeface="Adobe 宋体 Std L"/>
                <a:cs typeface="Adobe 宋体 Std L"/>
              </a:rPr>
              <a:t>苏宇晗</a:t>
            </a:r>
            <a:endParaRPr lang="en-US" dirty="0">
              <a:latin typeface="Adobe 宋体 Std L"/>
              <a:ea typeface="Adobe 宋体 Std L"/>
              <a:cs typeface="Adobe 宋体 Std L"/>
            </a:endParaRPr>
          </a:p>
        </p:txBody>
      </p:sp>
      <p:sp>
        <p:nvSpPr>
          <p:cNvPr id="5" name="Content Placeholder 2"/>
          <p:cNvSpPr txBox="1">
            <a:spLocks/>
          </p:cNvSpPr>
          <p:nvPr/>
        </p:nvSpPr>
        <p:spPr>
          <a:xfrm>
            <a:off x="6010790" y="1212134"/>
            <a:ext cx="3043007" cy="339447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zh-CN" altLang="en-US" dirty="0" smtClean="0">
                <a:latin typeface="Adobe 宋体 Std L"/>
                <a:ea typeface="Adobe 宋体 Std L"/>
                <a:cs typeface="Adobe 宋体 Std L"/>
              </a:rPr>
              <a:t>王国赛 （实验）</a:t>
            </a:r>
            <a:endParaRPr lang="en-US" dirty="0">
              <a:latin typeface="Adobe 宋体 Std L"/>
              <a:ea typeface="Adobe 宋体 Std L"/>
              <a:cs typeface="Adobe 宋体 Std L"/>
            </a:endParaRPr>
          </a:p>
        </p:txBody>
      </p:sp>
      <p:sp>
        <p:nvSpPr>
          <p:cNvPr id="6" name="TextBox 5"/>
          <p:cNvSpPr txBox="1"/>
          <p:nvPr/>
        </p:nvSpPr>
        <p:spPr>
          <a:xfrm>
            <a:off x="238895" y="4594623"/>
            <a:ext cx="2465038" cy="461665"/>
          </a:xfrm>
          <a:prstGeom prst="rect">
            <a:avLst/>
          </a:prstGeom>
          <a:noFill/>
        </p:spPr>
        <p:txBody>
          <a:bodyPr wrap="none" rtlCol="0">
            <a:spAutoFit/>
          </a:bodyPr>
          <a:lstStyle/>
          <a:p>
            <a:r>
              <a:rPr lang="en-US" sz="2400" dirty="0" err="1"/>
              <a:t>zjsxzy@gmail.com</a:t>
            </a:r>
            <a:endParaRPr lang="en-US" sz="2400" dirty="0"/>
          </a:p>
        </p:txBody>
      </p:sp>
      <p:sp>
        <p:nvSpPr>
          <p:cNvPr id="7" name="TextBox 6"/>
          <p:cNvSpPr txBox="1"/>
          <p:nvPr/>
        </p:nvSpPr>
        <p:spPr>
          <a:xfrm>
            <a:off x="2681761" y="4375773"/>
            <a:ext cx="3293089" cy="461665"/>
          </a:xfrm>
          <a:prstGeom prst="rect">
            <a:avLst/>
          </a:prstGeom>
          <a:noFill/>
        </p:spPr>
        <p:txBody>
          <a:bodyPr wrap="none" rtlCol="0">
            <a:spAutoFit/>
          </a:bodyPr>
          <a:lstStyle/>
          <a:p>
            <a:r>
              <a:rPr lang="en-US" sz="2400" dirty="0" err="1"/>
              <a:t>ksmartinsun@gmail.com</a:t>
            </a:r>
            <a:endParaRPr lang="en-US" sz="2400" dirty="0"/>
          </a:p>
        </p:txBody>
      </p:sp>
      <p:sp>
        <p:nvSpPr>
          <p:cNvPr id="8" name="TextBox 7"/>
          <p:cNvSpPr txBox="1"/>
          <p:nvPr/>
        </p:nvSpPr>
        <p:spPr>
          <a:xfrm>
            <a:off x="5796236" y="4678332"/>
            <a:ext cx="3469369" cy="461665"/>
          </a:xfrm>
          <a:prstGeom prst="rect">
            <a:avLst/>
          </a:prstGeom>
          <a:noFill/>
        </p:spPr>
        <p:txBody>
          <a:bodyPr wrap="none" rtlCol="0">
            <a:spAutoFit/>
          </a:bodyPr>
          <a:lstStyle/>
          <a:p>
            <a:r>
              <a:rPr lang="en-US" sz="2400" dirty="0"/>
              <a:t>wgsjack199213@yeah.net</a:t>
            </a:r>
          </a:p>
        </p:txBody>
      </p:sp>
      <p:pic>
        <p:nvPicPr>
          <p:cNvPr id="9" name="Picture 8"/>
          <p:cNvPicPr>
            <a:picLocks noChangeAspect="1"/>
          </p:cNvPicPr>
          <p:nvPr/>
        </p:nvPicPr>
        <p:blipFill>
          <a:blip r:embed="rId2"/>
          <a:stretch>
            <a:fillRect/>
          </a:stretch>
        </p:blipFill>
        <p:spPr>
          <a:xfrm>
            <a:off x="2964714" y="2047545"/>
            <a:ext cx="2519599" cy="2058496"/>
          </a:xfrm>
          <a:prstGeom prst="rect">
            <a:avLst/>
          </a:prstGeom>
        </p:spPr>
      </p:pic>
      <p:pic>
        <p:nvPicPr>
          <p:cNvPr id="10" name="Picture 9"/>
          <p:cNvPicPr>
            <a:picLocks noChangeAspect="1"/>
          </p:cNvPicPr>
          <p:nvPr/>
        </p:nvPicPr>
        <p:blipFill>
          <a:blip r:embed="rId3"/>
          <a:stretch>
            <a:fillRect/>
          </a:stretch>
        </p:blipFill>
        <p:spPr>
          <a:xfrm>
            <a:off x="457200" y="1894253"/>
            <a:ext cx="1647085" cy="2372920"/>
          </a:xfrm>
          <a:prstGeom prst="rect">
            <a:avLst/>
          </a:prstGeom>
        </p:spPr>
      </p:pic>
      <p:pic>
        <p:nvPicPr>
          <p:cNvPr id="12" name="Picture 11"/>
          <p:cNvPicPr>
            <a:picLocks noChangeAspect="1"/>
          </p:cNvPicPr>
          <p:nvPr/>
        </p:nvPicPr>
        <p:blipFill>
          <a:blip r:embed="rId4"/>
          <a:stretch>
            <a:fillRect/>
          </a:stretch>
        </p:blipFill>
        <p:spPr>
          <a:xfrm>
            <a:off x="6531492" y="2025647"/>
            <a:ext cx="2243936" cy="2211788"/>
          </a:xfrm>
          <a:prstGeom prst="rect">
            <a:avLst/>
          </a:prstGeom>
        </p:spPr>
      </p:pic>
    </p:spTree>
    <p:extLst>
      <p:ext uri="{BB962C8B-B14F-4D97-AF65-F5344CB8AC3E}">
        <p14:creationId xmlns:p14="http://schemas.microsoft.com/office/powerpoint/2010/main" val="1208412249"/>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a:t>
            </a:r>
            <a:r>
              <a:rPr kumimoji="1" lang="zh-CN" altLang="en-US" sz="3200" dirty="0" smtClean="0"/>
              <a:t>：要横向扩展</a:t>
            </a:r>
            <a:endParaRPr kumimoji="1" lang="zh-CN" altLang="en-US" sz="3200" dirty="0"/>
          </a:p>
        </p:txBody>
      </p:sp>
      <p:pic>
        <p:nvPicPr>
          <p:cNvPr id="5" name="图片 4" descr="pic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6795" y="817192"/>
            <a:ext cx="6798568" cy="4280300"/>
          </a:xfrm>
          <a:prstGeom prst="rect">
            <a:avLst/>
          </a:prstGeom>
        </p:spPr>
      </p:pic>
    </p:spTree>
    <p:extLst>
      <p:ext uri="{BB962C8B-B14F-4D97-AF65-F5344CB8AC3E}">
        <p14:creationId xmlns:p14="http://schemas.microsoft.com/office/powerpoint/2010/main" val="68689218"/>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a:t>
            </a:r>
            <a:r>
              <a:rPr kumimoji="1" lang="zh-CN" altLang="en-US" sz="3200" dirty="0" smtClean="0"/>
              <a:t>：通过冗</a:t>
            </a:r>
            <a:r>
              <a:rPr kumimoji="1" lang="zh-CN" altLang="en-US" sz="3200" dirty="0"/>
              <a:t>余来对抗不可靠性</a:t>
            </a:r>
          </a:p>
        </p:txBody>
      </p:sp>
      <p:pic>
        <p:nvPicPr>
          <p:cNvPr id="4" name="内容占位符 3" descr="pic7.eps"/>
          <p:cNvPicPr>
            <a:picLocks noGrp="1" noChangeAspect="1"/>
          </p:cNvPicPr>
          <p:nvPr>
            <p:ph idx="1"/>
          </p:nvPr>
        </p:nvPicPr>
        <p:blipFill rotWithShape="1">
          <a:blip r:embed="rId2">
            <a:extLst>
              <a:ext uri="{28A0092B-C50C-407E-A947-70E740481C1C}">
                <a14:useLocalDpi xmlns:a14="http://schemas.microsoft.com/office/drawing/2010/main" val="0"/>
              </a:ext>
            </a:extLst>
          </a:blip>
          <a:srcRect t="-599" r="2223" b="146"/>
          <a:stretch/>
        </p:blipFill>
        <p:spPr>
          <a:xfrm>
            <a:off x="1915074" y="945122"/>
            <a:ext cx="5385075" cy="4220225"/>
          </a:xfrm>
        </p:spPr>
      </p:pic>
    </p:spTree>
    <p:extLst>
      <p:ext uri="{BB962C8B-B14F-4D97-AF65-F5344CB8AC3E}">
        <p14:creationId xmlns:p14="http://schemas.microsoft.com/office/powerpoint/2010/main" val="3372671637"/>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sz="3200" dirty="0"/>
              <a:t>设计思想</a:t>
            </a:r>
            <a:r>
              <a:rPr kumimoji="1" lang="zh-CN" altLang="en-US" sz="3200" dirty="0" smtClean="0"/>
              <a:t>：</a:t>
            </a:r>
            <a:r>
              <a:rPr kumimoji="1" lang="en-US" altLang="zh-CN" sz="3200" dirty="0" smtClean="0"/>
              <a:t/>
            </a:r>
            <a:br>
              <a:rPr kumimoji="1" lang="en-US" altLang="zh-CN" sz="3200" dirty="0" smtClean="0"/>
            </a:br>
            <a:r>
              <a:rPr kumimoji="1" lang="zh-CN" altLang="en-US" sz="3200" dirty="0" smtClean="0"/>
              <a:t>简单</a:t>
            </a:r>
            <a:r>
              <a:rPr kumimoji="1" lang="zh-CN" altLang="en-US" sz="3200" dirty="0"/>
              <a:t>的数据模型</a:t>
            </a:r>
            <a:r>
              <a:rPr kumimoji="1" lang="en-US" altLang="zh-CN" sz="3200" dirty="0"/>
              <a:t>-&gt;</a:t>
            </a:r>
            <a:r>
              <a:rPr kumimoji="1" lang="zh-CN" altLang="en-US" sz="3200" dirty="0"/>
              <a:t>减少同步的开销</a:t>
            </a:r>
          </a:p>
        </p:txBody>
      </p:sp>
      <p:sp>
        <p:nvSpPr>
          <p:cNvPr id="3" name="内容占位符 2"/>
          <p:cNvSpPr>
            <a:spLocks noGrp="1"/>
          </p:cNvSpPr>
          <p:nvPr>
            <p:ph idx="1"/>
          </p:nvPr>
        </p:nvSpPr>
        <p:spPr>
          <a:xfrm>
            <a:off x="457200" y="1200151"/>
            <a:ext cx="5647218" cy="530812"/>
          </a:xfrm>
        </p:spPr>
        <p:txBody>
          <a:bodyPr>
            <a:normAutofit fontScale="85000" lnSpcReduction="10000"/>
          </a:bodyPr>
          <a:lstStyle/>
          <a:p>
            <a:r>
              <a:rPr kumimoji="1" lang="en-US" altLang="zh-CN" sz="2400" dirty="0" smtClean="0"/>
              <a:t>Google</a:t>
            </a:r>
            <a:r>
              <a:rPr kumimoji="1" lang="zh-CN" altLang="en-US" sz="2400" dirty="0" smtClean="0"/>
              <a:t>文件系统：只支持在末尾添加</a:t>
            </a:r>
            <a:r>
              <a:rPr kumimoji="1" lang="en-US" altLang="zh-CN" sz="2400" dirty="0" smtClean="0"/>
              <a:t>(append)</a:t>
            </a:r>
            <a:endParaRPr kumimoji="1" lang="zh-CN" altLang="en-US" sz="2400" dirty="0"/>
          </a:p>
        </p:txBody>
      </p:sp>
      <p:pic>
        <p:nvPicPr>
          <p:cNvPr id="4" name="图片 3" descr="pic8.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9953" y="1665111"/>
            <a:ext cx="2548206" cy="2541411"/>
          </a:xfrm>
          <a:prstGeom prst="rect">
            <a:avLst/>
          </a:prstGeom>
        </p:spPr>
      </p:pic>
      <p:sp>
        <p:nvSpPr>
          <p:cNvPr id="5" name="文本框 4"/>
          <p:cNvSpPr txBox="1"/>
          <p:nvPr/>
        </p:nvSpPr>
        <p:spPr>
          <a:xfrm>
            <a:off x="1679953" y="4223335"/>
            <a:ext cx="2698175" cy="1015663"/>
          </a:xfrm>
          <a:prstGeom prst="rect">
            <a:avLst/>
          </a:prstGeom>
          <a:noFill/>
        </p:spPr>
        <p:txBody>
          <a:bodyPr wrap="none" rtlCol="0">
            <a:spAutoFit/>
          </a:bodyPr>
          <a:lstStyle/>
          <a:p>
            <a:r>
              <a:rPr kumimoji="1" lang="zh-CN" altLang="en-US" b="1" dirty="0" smtClean="0"/>
              <a:t>关系数据模型</a:t>
            </a:r>
            <a:endParaRPr kumimoji="1" lang="en-US" altLang="zh-CN" b="1" dirty="0" smtClean="0"/>
          </a:p>
          <a:p>
            <a:r>
              <a:rPr kumimoji="1" lang="zh-CN" altLang="en-US" sz="1400" dirty="0" smtClean="0"/>
              <a:t>高度结构化的数据组织以及严格</a:t>
            </a:r>
            <a:endParaRPr kumimoji="1" lang="en-US" altLang="zh-CN" sz="1400" dirty="0" smtClean="0"/>
          </a:p>
          <a:p>
            <a:r>
              <a:rPr kumimoji="1" lang="zh-CN" altLang="en-US" sz="1400" dirty="0" smtClean="0"/>
              <a:t>定义的数据格式和记录结构</a:t>
            </a:r>
            <a:endParaRPr kumimoji="1" lang="en-US" altLang="zh-CN" sz="1400" dirty="0" smtClean="0"/>
          </a:p>
          <a:p>
            <a:endParaRPr kumimoji="1" lang="zh-CN" altLang="en-US" sz="1400" dirty="0"/>
          </a:p>
        </p:txBody>
      </p:sp>
      <p:pic>
        <p:nvPicPr>
          <p:cNvPr id="6" name="图片 5" descr="pic9.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0180" y="1457199"/>
            <a:ext cx="2437687" cy="2778189"/>
          </a:xfrm>
          <a:prstGeom prst="rect">
            <a:avLst/>
          </a:prstGeom>
        </p:spPr>
      </p:pic>
      <p:sp>
        <p:nvSpPr>
          <p:cNvPr id="7" name="矩形 6"/>
          <p:cNvSpPr/>
          <p:nvPr/>
        </p:nvSpPr>
        <p:spPr>
          <a:xfrm>
            <a:off x="5697481" y="4223335"/>
            <a:ext cx="2802978" cy="800219"/>
          </a:xfrm>
          <a:prstGeom prst="rect">
            <a:avLst/>
          </a:prstGeom>
        </p:spPr>
        <p:txBody>
          <a:bodyPr wrap="square">
            <a:spAutoFit/>
          </a:bodyPr>
          <a:lstStyle/>
          <a:p>
            <a:r>
              <a:rPr kumimoji="1" lang="zh-CN" altLang="en-US" b="1" dirty="0" smtClean="0"/>
              <a:t>文档数据</a:t>
            </a:r>
            <a:r>
              <a:rPr kumimoji="1" lang="zh-CN" altLang="en-US" b="1" dirty="0"/>
              <a:t>模型</a:t>
            </a:r>
            <a:endParaRPr kumimoji="1" lang="en-US" altLang="zh-CN" b="1" dirty="0"/>
          </a:p>
          <a:p>
            <a:r>
              <a:rPr kumimoji="1" lang="zh-CN" altLang="en-US" sz="1400" dirty="0" smtClean="0"/>
              <a:t>拥有任意的数据格式</a:t>
            </a:r>
            <a:endParaRPr kumimoji="1" lang="en-US" altLang="zh-CN" sz="1400" dirty="0" smtClean="0"/>
          </a:p>
          <a:p>
            <a:r>
              <a:rPr kumimoji="1" lang="zh-CN" altLang="en-US" sz="1400" dirty="0" smtClean="0"/>
              <a:t>记录格式：半结构化文档的集合</a:t>
            </a:r>
            <a:endParaRPr kumimoji="1" lang="en-US" altLang="zh-CN" sz="1400" dirty="0"/>
          </a:p>
        </p:txBody>
      </p:sp>
    </p:spTree>
    <p:extLst>
      <p:ext uri="{BB962C8B-B14F-4D97-AF65-F5344CB8AC3E}">
        <p14:creationId xmlns:p14="http://schemas.microsoft.com/office/powerpoint/2010/main" val="3262823860"/>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设计思想：多层次抽象，简化用户操作</a:t>
            </a:r>
          </a:p>
        </p:txBody>
      </p:sp>
      <p:sp>
        <p:nvSpPr>
          <p:cNvPr id="3" name="内容占位符 2"/>
          <p:cNvSpPr>
            <a:spLocks noGrp="1"/>
          </p:cNvSpPr>
          <p:nvPr>
            <p:ph idx="1"/>
          </p:nvPr>
        </p:nvSpPr>
        <p:spPr/>
        <p:txBody>
          <a:bodyPr>
            <a:normAutofit fontScale="70000" lnSpcReduction="20000"/>
          </a:bodyPr>
          <a:lstStyle/>
          <a:p>
            <a:pPr>
              <a:lnSpc>
                <a:spcPct val="90000"/>
              </a:lnSpc>
              <a:buFont typeface="Arial" charset="0"/>
              <a:buNone/>
            </a:pPr>
            <a:r>
              <a:rPr lang="en-US" altLang="zh-CN" dirty="0">
                <a:latin typeface="Calibri" charset="0"/>
              </a:rPr>
              <a:t>visits             = </a:t>
            </a:r>
            <a:r>
              <a:rPr lang="en-US" altLang="zh-CN" dirty="0">
                <a:solidFill>
                  <a:srgbClr val="F79646"/>
                </a:solidFill>
                <a:latin typeface="Calibri" charset="0"/>
              </a:rPr>
              <a:t>load</a:t>
            </a:r>
            <a:r>
              <a:rPr lang="en-US" altLang="zh-CN" dirty="0">
                <a:latin typeface="Calibri" charset="0"/>
              </a:rPr>
              <a:t> </a:t>
            </a:r>
            <a:r>
              <a:rPr lang="ja-JP" altLang="en-US" dirty="0">
                <a:solidFill>
                  <a:schemeClr val="accent2"/>
                </a:solidFill>
                <a:latin typeface="Calibri" charset="0"/>
              </a:rPr>
              <a:t>‘</a:t>
            </a:r>
            <a:r>
              <a:rPr lang="en-US" altLang="zh-CN" dirty="0">
                <a:solidFill>
                  <a:schemeClr val="accent2"/>
                </a:solidFill>
                <a:latin typeface="Calibri" charset="0"/>
              </a:rPr>
              <a:t>/data/visits</a:t>
            </a:r>
            <a:r>
              <a:rPr lang="ja-JP" altLang="en-US" dirty="0">
                <a:solidFill>
                  <a:schemeClr val="accent2"/>
                </a:solidFill>
                <a:latin typeface="Calibri" charset="0"/>
              </a:rPr>
              <a:t>’</a:t>
            </a:r>
            <a:r>
              <a:rPr lang="en-US" altLang="zh-CN" dirty="0">
                <a:solidFill>
                  <a:schemeClr val="accent2"/>
                </a:solidFill>
                <a:latin typeface="Calibri" charset="0"/>
              </a:rPr>
              <a:t> </a:t>
            </a:r>
            <a:r>
              <a:rPr lang="en-US" altLang="zh-CN" dirty="0">
                <a:solidFill>
                  <a:srgbClr val="F79646"/>
                </a:solidFill>
                <a:latin typeface="Calibri" charset="0"/>
              </a:rPr>
              <a:t>as</a:t>
            </a:r>
            <a:r>
              <a:rPr lang="en-US" altLang="zh-CN" dirty="0">
                <a:latin typeface="Calibri" charset="0"/>
              </a:rPr>
              <a:t> (user, </a:t>
            </a:r>
            <a:r>
              <a:rPr lang="en-US" altLang="zh-CN" dirty="0" err="1">
                <a:latin typeface="Calibri" charset="0"/>
              </a:rPr>
              <a:t>url</a:t>
            </a:r>
            <a:r>
              <a:rPr lang="en-US" altLang="zh-CN" dirty="0">
                <a:latin typeface="Calibri" charset="0"/>
              </a:rPr>
              <a:t>, time);</a:t>
            </a:r>
          </a:p>
          <a:p>
            <a:pPr>
              <a:lnSpc>
                <a:spcPct val="90000"/>
              </a:lnSpc>
              <a:buFont typeface="Arial" charset="0"/>
              <a:buNone/>
            </a:pPr>
            <a:r>
              <a:rPr lang="en-US" altLang="zh-CN" dirty="0" err="1">
                <a:latin typeface="Calibri" charset="0"/>
              </a:rPr>
              <a:t>gVisits</a:t>
            </a:r>
            <a:r>
              <a:rPr lang="en-US" altLang="zh-CN" dirty="0">
                <a:latin typeface="Calibri" charset="0"/>
              </a:rPr>
              <a:t>          = </a:t>
            </a:r>
            <a:r>
              <a:rPr lang="en-US" altLang="zh-CN" dirty="0">
                <a:solidFill>
                  <a:srgbClr val="F79646"/>
                </a:solidFill>
                <a:latin typeface="Calibri" charset="0"/>
              </a:rPr>
              <a:t>group</a:t>
            </a:r>
            <a:r>
              <a:rPr lang="en-US" altLang="zh-CN" dirty="0">
                <a:latin typeface="Calibri" charset="0"/>
              </a:rPr>
              <a:t> visits </a:t>
            </a:r>
            <a:r>
              <a:rPr lang="en-US" altLang="zh-CN" dirty="0">
                <a:solidFill>
                  <a:srgbClr val="F79646"/>
                </a:solidFill>
                <a:latin typeface="Calibri" charset="0"/>
              </a:rPr>
              <a:t>by</a:t>
            </a:r>
            <a:r>
              <a:rPr lang="en-US" altLang="zh-CN" dirty="0">
                <a:latin typeface="Calibri" charset="0"/>
              </a:rPr>
              <a:t> </a:t>
            </a:r>
            <a:r>
              <a:rPr lang="en-US" altLang="zh-CN" dirty="0" err="1">
                <a:latin typeface="Calibri" charset="0"/>
              </a:rPr>
              <a:t>url</a:t>
            </a:r>
            <a:r>
              <a:rPr lang="en-US" altLang="zh-CN" dirty="0">
                <a:latin typeface="Calibri" charset="0"/>
              </a:rPr>
              <a:t>;</a:t>
            </a:r>
          </a:p>
          <a:p>
            <a:pPr>
              <a:lnSpc>
                <a:spcPct val="90000"/>
              </a:lnSpc>
              <a:buFont typeface="Arial" charset="0"/>
              <a:buNone/>
            </a:pPr>
            <a:r>
              <a:rPr lang="en-US" altLang="zh-CN" dirty="0" err="1">
                <a:latin typeface="Calibri" charset="0"/>
              </a:rPr>
              <a:t>visitCounts</a:t>
            </a:r>
            <a:r>
              <a:rPr lang="en-US" altLang="zh-CN" dirty="0">
                <a:latin typeface="Calibri" charset="0"/>
              </a:rPr>
              <a:t>  = </a:t>
            </a:r>
            <a:r>
              <a:rPr lang="en-US" altLang="zh-CN" dirty="0" err="1">
                <a:solidFill>
                  <a:srgbClr val="F79646"/>
                </a:solidFill>
                <a:latin typeface="Calibri" charset="0"/>
              </a:rPr>
              <a:t>foreach</a:t>
            </a:r>
            <a:r>
              <a:rPr lang="en-US" altLang="zh-CN" dirty="0">
                <a:latin typeface="Calibri" charset="0"/>
              </a:rPr>
              <a:t> </a:t>
            </a:r>
            <a:r>
              <a:rPr lang="en-US" altLang="zh-CN" dirty="0" err="1">
                <a:latin typeface="Calibri" charset="0"/>
              </a:rPr>
              <a:t>gVisits</a:t>
            </a:r>
            <a:r>
              <a:rPr lang="en-US" altLang="zh-CN" dirty="0">
                <a:latin typeface="Calibri" charset="0"/>
              </a:rPr>
              <a:t> </a:t>
            </a:r>
            <a:r>
              <a:rPr lang="en-US" altLang="zh-CN" dirty="0">
                <a:solidFill>
                  <a:srgbClr val="F79646"/>
                </a:solidFill>
                <a:latin typeface="Calibri" charset="0"/>
              </a:rPr>
              <a:t>generate</a:t>
            </a:r>
            <a:r>
              <a:rPr lang="en-US" altLang="zh-CN" dirty="0">
                <a:latin typeface="Calibri" charset="0"/>
              </a:rPr>
              <a:t> </a:t>
            </a:r>
            <a:r>
              <a:rPr lang="en-US" altLang="zh-CN" dirty="0" err="1">
                <a:latin typeface="Calibri" charset="0"/>
              </a:rPr>
              <a:t>url</a:t>
            </a:r>
            <a:r>
              <a:rPr lang="en-US" altLang="zh-CN" dirty="0">
                <a:latin typeface="Calibri" charset="0"/>
              </a:rPr>
              <a:t>, count(visits);</a:t>
            </a:r>
          </a:p>
          <a:p>
            <a:pPr>
              <a:lnSpc>
                <a:spcPct val="90000"/>
              </a:lnSpc>
              <a:buFont typeface="Arial" charset="0"/>
              <a:buNone/>
            </a:pPr>
            <a:endParaRPr lang="en-US" altLang="zh-CN" dirty="0">
              <a:latin typeface="Calibri" charset="0"/>
            </a:endParaRPr>
          </a:p>
          <a:p>
            <a:pPr>
              <a:lnSpc>
                <a:spcPct val="90000"/>
              </a:lnSpc>
              <a:buFont typeface="Arial" charset="0"/>
              <a:buNone/>
            </a:pPr>
            <a:r>
              <a:rPr lang="en-US" altLang="zh-CN" dirty="0" err="1">
                <a:latin typeface="Calibri" charset="0"/>
              </a:rPr>
              <a:t>urlInfo</a:t>
            </a:r>
            <a:r>
              <a:rPr lang="en-US" altLang="zh-CN" dirty="0">
                <a:latin typeface="Calibri" charset="0"/>
              </a:rPr>
              <a:t>          = </a:t>
            </a:r>
            <a:r>
              <a:rPr lang="en-US" altLang="zh-CN" dirty="0">
                <a:solidFill>
                  <a:srgbClr val="F79646"/>
                </a:solidFill>
                <a:latin typeface="Calibri" charset="0"/>
              </a:rPr>
              <a:t>load</a:t>
            </a:r>
            <a:r>
              <a:rPr lang="en-US" altLang="zh-CN" dirty="0">
                <a:latin typeface="Calibri" charset="0"/>
              </a:rPr>
              <a:t> </a:t>
            </a:r>
            <a:r>
              <a:rPr lang="ja-JP" altLang="en-US" dirty="0">
                <a:solidFill>
                  <a:srgbClr val="C0504D"/>
                </a:solidFill>
                <a:latin typeface="Calibri" charset="0"/>
              </a:rPr>
              <a:t>‘</a:t>
            </a:r>
            <a:r>
              <a:rPr lang="en-US" altLang="zh-CN" dirty="0">
                <a:solidFill>
                  <a:srgbClr val="C0504D"/>
                </a:solidFill>
                <a:latin typeface="Calibri" charset="0"/>
              </a:rPr>
              <a:t>/data/</a:t>
            </a:r>
            <a:r>
              <a:rPr lang="en-US" altLang="zh-CN" dirty="0" err="1">
                <a:solidFill>
                  <a:srgbClr val="C0504D"/>
                </a:solidFill>
                <a:latin typeface="Calibri" charset="0"/>
              </a:rPr>
              <a:t>urlInfo</a:t>
            </a:r>
            <a:r>
              <a:rPr lang="ja-JP" altLang="en-US" dirty="0">
                <a:solidFill>
                  <a:srgbClr val="C0504D"/>
                </a:solidFill>
                <a:latin typeface="Calibri" charset="0"/>
              </a:rPr>
              <a:t>’</a:t>
            </a:r>
            <a:r>
              <a:rPr lang="en-US" altLang="zh-CN" dirty="0">
                <a:solidFill>
                  <a:srgbClr val="C0504D"/>
                </a:solidFill>
                <a:latin typeface="Calibri" charset="0"/>
              </a:rPr>
              <a:t> </a:t>
            </a:r>
            <a:r>
              <a:rPr lang="en-US" altLang="zh-CN" dirty="0">
                <a:solidFill>
                  <a:srgbClr val="F79646"/>
                </a:solidFill>
                <a:latin typeface="Calibri" charset="0"/>
              </a:rPr>
              <a:t>as</a:t>
            </a:r>
            <a:r>
              <a:rPr lang="en-US" altLang="zh-CN" dirty="0">
                <a:latin typeface="Calibri" charset="0"/>
              </a:rPr>
              <a:t> (</a:t>
            </a:r>
            <a:r>
              <a:rPr lang="en-US" altLang="zh-CN" dirty="0" err="1">
                <a:latin typeface="Calibri" charset="0"/>
              </a:rPr>
              <a:t>url</a:t>
            </a:r>
            <a:r>
              <a:rPr lang="en-US" altLang="zh-CN" dirty="0">
                <a:latin typeface="Calibri" charset="0"/>
              </a:rPr>
              <a:t>, category, </a:t>
            </a:r>
            <a:r>
              <a:rPr lang="en-US" altLang="zh-CN" dirty="0" err="1">
                <a:latin typeface="Calibri" charset="0"/>
              </a:rPr>
              <a:t>pRank</a:t>
            </a:r>
            <a:r>
              <a:rPr lang="en-US" altLang="zh-CN" dirty="0">
                <a:latin typeface="Calibri" charset="0"/>
              </a:rPr>
              <a:t>);</a:t>
            </a:r>
          </a:p>
          <a:p>
            <a:pPr>
              <a:lnSpc>
                <a:spcPct val="90000"/>
              </a:lnSpc>
              <a:buFont typeface="Arial" charset="0"/>
              <a:buNone/>
            </a:pPr>
            <a:r>
              <a:rPr lang="en-US" altLang="zh-CN" dirty="0" err="1">
                <a:latin typeface="Calibri" charset="0"/>
              </a:rPr>
              <a:t>visitCounts</a:t>
            </a:r>
            <a:r>
              <a:rPr lang="en-US" altLang="zh-CN" dirty="0">
                <a:latin typeface="Calibri" charset="0"/>
              </a:rPr>
              <a:t>  = </a:t>
            </a:r>
            <a:r>
              <a:rPr lang="en-US" altLang="zh-CN" dirty="0">
                <a:solidFill>
                  <a:srgbClr val="F79646"/>
                </a:solidFill>
                <a:latin typeface="Calibri" charset="0"/>
              </a:rPr>
              <a:t>join</a:t>
            </a:r>
            <a:r>
              <a:rPr lang="en-US" altLang="zh-CN" dirty="0">
                <a:latin typeface="Calibri" charset="0"/>
              </a:rPr>
              <a:t> </a:t>
            </a:r>
            <a:r>
              <a:rPr lang="en-US" altLang="zh-CN" dirty="0" err="1">
                <a:latin typeface="Calibri" charset="0"/>
              </a:rPr>
              <a:t>visitCounts</a:t>
            </a:r>
            <a:r>
              <a:rPr lang="en-US" altLang="zh-CN" dirty="0">
                <a:latin typeface="Calibri" charset="0"/>
              </a:rPr>
              <a:t> </a:t>
            </a:r>
            <a:r>
              <a:rPr lang="en-US" altLang="zh-CN" dirty="0">
                <a:solidFill>
                  <a:srgbClr val="F79646"/>
                </a:solidFill>
                <a:latin typeface="Calibri" charset="0"/>
              </a:rPr>
              <a:t>by</a:t>
            </a:r>
            <a:r>
              <a:rPr lang="en-US" altLang="zh-CN" dirty="0">
                <a:latin typeface="Calibri" charset="0"/>
              </a:rPr>
              <a:t> </a:t>
            </a:r>
            <a:r>
              <a:rPr lang="en-US" altLang="zh-CN" dirty="0" err="1">
                <a:latin typeface="Calibri" charset="0"/>
              </a:rPr>
              <a:t>url</a:t>
            </a:r>
            <a:r>
              <a:rPr lang="en-US" altLang="zh-CN" dirty="0">
                <a:latin typeface="Calibri" charset="0"/>
              </a:rPr>
              <a:t>, </a:t>
            </a:r>
            <a:r>
              <a:rPr lang="en-US" altLang="zh-CN" dirty="0" err="1">
                <a:latin typeface="Calibri" charset="0"/>
              </a:rPr>
              <a:t>urlInfo</a:t>
            </a:r>
            <a:r>
              <a:rPr lang="en-US" altLang="zh-CN" dirty="0">
                <a:latin typeface="Calibri" charset="0"/>
              </a:rPr>
              <a:t> </a:t>
            </a:r>
            <a:r>
              <a:rPr lang="en-US" altLang="zh-CN" dirty="0">
                <a:solidFill>
                  <a:srgbClr val="F79646"/>
                </a:solidFill>
                <a:latin typeface="Calibri" charset="0"/>
              </a:rPr>
              <a:t>by</a:t>
            </a:r>
            <a:r>
              <a:rPr lang="en-US" altLang="zh-CN" dirty="0">
                <a:latin typeface="Calibri" charset="0"/>
              </a:rPr>
              <a:t> </a:t>
            </a:r>
            <a:r>
              <a:rPr lang="en-US" altLang="zh-CN" dirty="0" err="1">
                <a:latin typeface="Calibri" charset="0"/>
              </a:rPr>
              <a:t>url</a:t>
            </a:r>
            <a:r>
              <a:rPr lang="en-US" altLang="zh-CN" dirty="0">
                <a:latin typeface="Calibri" charset="0"/>
              </a:rPr>
              <a:t>;</a:t>
            </a:r>
          </a:p>
          <a:p>
            <a:pPr>
              <a:lnSpc>
                <a:spcPct val="90000"/>
              </a:lnSpc>
              <a:buFont typeface="Arial" charset="0"/>
              <a:buNone/>
            </a:pPr>
            <a:endParaRPr lang="en-US" altLang="zh-CN" dirty="0">
              <a:latin typeface="Calibri" charset="0"/>
            </a:endParaRPr>
          </a:p>
          <a:p>
            <a:pPr>
              <a:lnSpc>
                <a:spcPct val="90000"/>
              </a:lnSpc>
              <a:buFont typeface="Arial" charset="0"/>
              <a:buNone/>
            </a:pPr>
            <a:r>
              <a:rPr lang="en-US" altLang="zh-CN" dirty="0" err="1">
                <a:latin typeface="Calibri" charset="0"/>
              </a:rPr>
              <a:t>gCategories</a:t>
            </a:r>
            <a:r>
              <a:rPr lang="en-US" altLang="zh-CN" dirty="0">
                <a:latin typeface="Calibri" charset="0"/>
              </a:rPr>
              <a:t> = </a:t>
            </a:r>
            <a:r>
              <a:rPr lang="en-US" altLang="zh-CN" dirty="0">
                <a:solidFill>
                  <a:srgbClr val="F79646"/>
                </a:solidFill>
                <a:latin typeface="Calibri" charset="0"/>
              </a:rPr>
              <a:t>group</a:t>
            </a:r>
            <a:r>
              <a:rPr lang="en-US" altLang="zh-CN" dirty="0">
                <a:latin typeface="Calibri" charset="0"/>
              </a:rPr>
              <a:t> </a:t>
            </a:r>
            <a:r>
              <a:rPr lang="en-US" altLang="zh-CN" dirty="0" err="1">
                <a:latin typeface="Calibri" charset="0"/>
              </a:rPr>
              <a:t>visitCounts</a:t>
            </a:r>
            <a:r>
              <a:rPr lang="en-US" altLang="zh-CN" dirty="0">
                <a:latin typeface="Calibri" charset="0"/>
              </a:rPr>
              <a:t> </a:t>
            </a:r>
            <a:r>
              <a:rPr lang="en-US" altLang="zh-CN" dirty="0">
                <a:solidFill>
                  <a:srgbClr val="F79646"/>
                </a:solidFill>
                <a:latin typeface="Calibri" charset="0"/>
              </a:rPr>
              <a:t>by</a:t>
            </a:r>
            <a:r>
              <a:rPr lang="en-US" altLang="zh-CN" dirty="0">
                <a:latin typeface="Calibri" charset="0"/>
              </a:rPr>
              <a:t> category;</a:t>
            </a:r>
          </a:p>
          <a:p>
            <a:pPr>
              <a:lnSpc>
                <a:spcPct val="90000"/>
              </a:lnSpc>
              <a:buFont typeface="Arial" charset="0"/>
              <a:buNone/>
            </a:pPr>
            <a:r>
              <a:rPr lang="en-US" altLang="zh-CN" dirty="0" err="1">
                <a:latin typeface="Calibri" charset="0"/>
              </a:rPr>
              <a:t>topUrls</a:t>
            </a:r>
            <a:r>
              <a:rPr lang="en-US" altLang="zh-CN" dirty="0">
                <a:latin typeface="Calibri" charset="0"/>
              </a:rPr>
              <a:t> = </a:t>
            </a:r>
            <a:r>
              <a:rPr lang="en-US" altLang="zh-CN" dirty="0" err="1">
                <a:solidFill>
                  <a:srgbClr val="F79646"/>
                </a:solidFill>
                <a:latin typeface="Calibri" charset="0"/>
              </a:rPr>
              <a:t>foreach</a:t>
            </a:r>
            <a:r>
              <a:rPr lang="en-US" altLang="zh-CN" dirty="0">
                <a:latin typeface="Calibri" charset="0"/>
              </a:rPr>
              <a:t> </a:t>
            </a:r>
            <a:r>
              <a:rPr lang="en-US" altLang="zh-CN" dirty="0" err="1">
                <a:latin typeface="Calibri" charset="0"/>
              </a:rPr>
              <a:t>gCategories</a:t>
            </a:r>
            <a:r>
              <a:rPr lang="en-US" altLang="zh-CN" dirty="0">
                <a:latin typeface="Calibri" charset="0"/>
              </a:rPr>
              <a:t> </a:t>
            </a:r>
            <a:r>
              <a:rPr lang="en-US" altLang="zh-CN" dirty="0">
                <a:solidFill>
                  <a:srgbClr val="F79646"/>
                </a:solidFill>
                <a:latin typeface="Calibri" charset="0"/>
              </a:rPr>
              <a:t>generate</a:t>
            </a:r>
            <a:r>
              <a:rPr lang="en-US" altLang="zh-CN" dirty="0">
                <a:latin typeface="Calibri" charset="0"/>
              </a:rPr>
              <a:t> top(visitCounts,10);</a:t>
            </a:r>
          </a:p>
          <a:p>
            <a:pPr>
              <a:lnSpc>
                <a:spcPct val="90000"/>
              </a:lnSpc>
              <a:buFont typeface="Arial" charset="0"/>
              <a:buNone/>
            </a:pPr>
            <a:endParaRPr lang="en-US" altLang="zh-CN" dirty="0">
              <a:latin typeface="Calibri" charset="0"/>
            </a:endParaRPr>
          </a:p>
          <a:p>
            <a:pPr>
              <a:lnSpc>
                <a:spcPct val="90000"/>
              </a:lnSpc>
              <a:buFont typeface="Arial" charset="0"/>
              <a:buNone/>
            </a:pPr>
            <a:r>
              <a:rPr lang="en-US" altLang="zh-CN" dirty="0">
                <a:solidFill>
                  <a:srgbClr val="F79646"/>
                </a:solidFill>
                <a:latin typeface="Calibri" charset="0"/>
              </a:rPr>
              <a:t>store</a:t>
            </a:r>
            <a:r>
              <a:rPr lang="en-US" altLang="zh-CN" dirty="0">
                <a:latin typeface="Calibri" charset="0"/>
              </a:rPr>
              <a:t> </a:t>
            </a:r>
            <a:r>
              <a:rPr lang="en-US" altLang="zh-CN" dirty="0" err="1">
                <a:latin typeface="Calibri" charset="0"/>
              </a:rPr>
              <a:t>topUrls</a:t>
            </a:r>
            <a:r>
              <a:rPr lang="en-US" altLang="zh-CN" dirty="0">
                <a:latin typeface="Calibri" charset="0"/>
              </a:rPr>
              <a:t> </a:t>
            </a:r>
            <a:r>
              <a:rPr lang="en-US" altLang="zh-CN" dirty="0">
                <a:solidFill>
                  <a:srgbClr val="F79646"/>
                </a:solidFill>
                <a:latin typeface="Calibri" charset="0"/>
              </a:rPr>
              <a:t>into</a:t>
            </a:r>
            <a:r>
              <a:rPr lang="en-US" altLang="zh-CN" dirty="0">
                <a:latin typeface="Calibri" charset="0"/>
              </a:rPr>
              <a:t> </a:t>
            </a:r>
            <a:r>
              <a:rPr lang="ja-JP" altLang="en-US" dirty="0">
                <a:latin typeface="Calibri" charset="0"/>
              </a:rPr>
              <a:t>‘</a:t>
            </a:r>
            <a:r>
              <a:rPr lang="en-US" altLang="zh-CN" dirty="0">
                <a:latin typeface="Calibri" charset="0"/>
              </a:rPr>
              <a:t>/data/</a:t>
            </a:r>
            <a:r>
              <a:rPr lang="en-US" altLang="zh-CN" dirty="0" err="1">
                <a:latin typeface="Calibri" charset="0"/>
              </a:rPr>
              <a:t>topUrls</a:t>
            </a:r>
            <a:r>
              <a:rPr lang="ja-JP" altLang="en-US" dirty="0">
                <a:latin typeface="Calibri" charset="0"/>
              </a:rPr>
              <a:t>’</a:t>
            </a:r>
            <a:r>
              <a:rPr lang="en-US" altLang="zh-CN" dirty="0">
                <a:latin typeface="Calibri" charset="0"/>
              </a:rPr>
              <a:t>;</a:t>
            </a:r>
          </a:p>
          <a:p>
            <a:endParaRPr kumimoji="1" lang="zh-CN" altLang="en-US" dirty="0"/>
          </a:p>
        </p:txBody>
      </p:sp>
    </p:spTree>
    <p:extLst>
      <p:ext uri="{BB962C8B-B14F-4D97-AF65-F5344CB8AC3E}">
        <p14:creationId xmlns:p14="http://schemas.microsoft.com/office/powerpoint/2010/main" val="489772388"/>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设计思想：自动化的资源管理和调度</a:t>
            </a:r>
          </a:p>
        </p:txBody>
      </p:sp>
      <p:sp>
        <p:nvSpPr>
          <p:cNvPr id="3" name="内容占位符 2"/>
          <p:cNvSpPr>
            <a:spLocks noGrp="1"/>
          </p:cNvSpPr>
          <p:nvPr>
            <p:ph idx="1"/>
          </p:nvPr>
        </p:nvSpPr>
        <p:spPr>
          <a:xfrm>
            <a:off x="457200" y="1200151"/>
            <a:ext cx="4290681" cy="3394472"/>
          </a:xfrm>
        </p:spPr>
        <p:txBody>
          <a:bodyPr>
            <a:normAutofit lnSpcReduction="10000"/>
          </a:bodyPr>
          <a:lstStyle/>
          <a:p>
            <a:r>
              <a:rPr kumimoji="1" lang="zh-CN" altLang="en-US" dirty="0" smtClean="0"/>
              <a:t>调整资源是很复杂的</a:t>
            </a:r>
            <a:endParaRPr kumimoji="1" lang="en-US" altLang="zh-CN" dirty="0" smtClean="0"/>
          </a:p>
          <a:p>
            <a:r>
              <a:rPr kumimoji="1" lang="zh-CN" altLang="en-US" dirty="0" smtClean="0"/>
              <a:t>大数据负载变化快</a:t>
            </a:r>
            <a:endParaRPr kumimoji="1" lang="en-US" altLang="zh-CN" dirty="0" smtClean="0"/>
          </a:p>
          <a:p>
            <a:r>
              <a:rPr kumimoji="1" lang="en-US" altLang="zh-CN" dirty="0" smtClean="0"/>
              <a:t>Server</a:t>
            </a:r>
            <a:r>
              <a:rPr kumimoji="1" lang="zh-CN" altLang="en-US" dirty="0" smtClean="0"/>
              <a:t> </a:t>
            </a:r>
            <a:r>
              <a:rPr kumimoji="1" lang="en-US" altLang="zh-CN" dirty="0" smtClean="0"/>
              <a:t>/</a:t>
            </a:r>
            <a:r>
              <a:rPr kumimoji="1" lang="zh-CN" altLang="en-US" dirty="0" smtClean="0"/>
              <a:t> </a:t>
            </a:r>
            <a:r>
              <a:rPr kumimoji="1" lang="en-US" altLang="zh-CN" dirty="0" smtClean="0"/>
              <a:t>Staff</a:t>
            </a:r>
            <a:r>
              <a:rPr kumimoji="1" lang="zh-CN" altLang="en-US" dirty="0" smtClean="0"/>
              <a:t> 比例</a:t>
            </a:r>
            <a:endParaRPr kumimoji="1" lang="en-US" altLang="zh-CN" dirty="0" smtClean="0"/>
          </a:p>
          <a:p>
            <a:r>
              <a:rPr kumimoji="1" lang="zh-CN" altLang="en-US" dirty="0" smtClean="0"/>
              <a:t>对系统管理员的要求</a:t>
            </a:r>
            <a:endParaRPr kumimoji="1" lang="en-US" altLang="zh-CN" dirty="0" smtClean="0"/>
          </a:p>
          <a:p>
            <a:endParaRPr kumimoji="1" lang="en-US" altLang="zh-CN" dirty="0"/>
          </a:p>
          <a:p>
            <a:r>
              <a:rPr kumimoji="1" lang="zh-CN" altLang="zh-CN" dirty="0" smtClean="0"/>
              <a:t>=</a:t>
            </a:r>
            <a:r>
              <a:rPr kumimoji="1" lang="en-US" altLang="zh-CN" dirty="0" smtClean="0"/>
              <a:t>》</a:t>
            </a:r>
            <a:r>
              <a:rPr kumimoji="1" lang="zh-CN" altLang="en-US" dirty="0" smtClean="0"/>
              <a:t>自动管理</a:t>
            </a:r>
            <a:endParaRPr kumimoji="1" lang="zh-CN" altLang="en-US" dirty="0"/>
          </a:p>
        </p:txBody>
      </p:sp>
      <p:pic>
        <p:nvPicPr>
          <p:cNvPr id="4" name="Picture 3"/>
          <p:cNvPicPr>
            <a:picLocks noChangeAspect="1"/>
          </p:cNvPicPr>
          <p:nvPr/>
        </p:nvPicPr>
        <p:blipFill>
          <a:blip r:embed="rId3"/>
          <a:stretch>
            <a:fillRect/>
          </a:stretch>
        </p:blipFill>
        <p:spPr>
          <a:xfrm>
            <a:off x="5700793" y="888617"/>
            <a:ext cx="2986007" cy="4225733"/>
          </a:xfrm>
          <a:prstGeom prst="rect">
            <a:avLst/>
          </a:prstGeom>
        </p:spPr>
      </p:pic>
    </p:spTree>
    <p:extLst>
      <p:ext uri="{BB962C8B-B14F-4D97-AF65-F5344CB8AC3E}">
        <p14:creationId xmlns:p14="http://schemas.microsoft.com/office/powerpoint/2010/main" val="275744288"/>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大数据系统在企业中的部署</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112307919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企业</a:t>
            </a:r>
            <a:r>
              <a:rPr kumimoji="1" lang="en-US" altLang="zh-CN" sz="3200" dirty="0"/>
              <a:t>IT</a:t>
            </a:r>
            <a:r>
              <a:rPr kumimoji="1" lang="zh-CN" altLang="en-US" sz="3200" dirty="0"/>
              <a:t>系统</a:t>
            </a:r>
          </a:p>
        </p:txBody>
      </p:sp>
      <p:sp>
        <p:nvSpPr>
          <p:cNvPr id="3" name="内容占位符 2"/>
          <p:cNvSpPr>
            <a:spLocks noGrp="1"/>
          </p:cNvSpPr>
          <p:nvPr>
            <p:ph idx="1"/>
          </p:nvPr>
        </p:nvSpPr>
        <p:spPr>
          <a:xfrm>
            <a:off x="457200" y="1200151"/>
            <a:ext cx="6993467" cy="2685108"/>
          </a:xfrm>
        </p:spPr>
        <p:txBody>
          <a:bodyPr>
            <a:normAutofit fontScale="92500" lnSpcReduction="20000"/>
          </a:bodyPr>
          <a:lstStyle/>
          <a:p>
            <a:r>
              <a:rPr kumimoji="1" lang="zh-CN" altLang="en-US" dirty="0"/>
              <a:t>两个要素</a:t>
            </a:r>
            <a:endParaRPr kumimoji="1" lang="en-US" altLang="zh-CN" dirty="0"/>
          </a:p>
          <a:p>
            <a:pPr lvl="1"/>
            <a:r>
              <a:rPr kumimoji="1" lang="zh-CN" altLang="en-US" dirty="0"/>
              <a:t>系统（软件、硬件、网络）</a:t>
            </a:r>
            <a:endParaRPr kumimoji="1" lang="en-US" altLang="zh-CN" dirty="0"/>
          </a:p>
          <a:p>
            <a:pPr lvl="1"/>
            <a:r>
              <a:rPr kumimoji="1" lang="zh-CN" altLang="en-US" dirty="0"/>
              <a:t>人（用户、系统管理员）</a:t>
            </a:r>
            <a:endParaRPr kumimoji="1" lang="en-US" altLang="zh-CN" dirty="0"/>
          </a:p>
          <a:p>
            <a:r>
              <a:rPr kumimoji="1" lang="zh-CN" altLang="en-US" dirty="0" smtClean="0"/>
              <a:t>要点：各企业</a:t>
            </a:r>
            <a:r>
              <a:rPr kumimoji="1" lang="zh-CN" altLang="en-US" dirty="0"/>
              <a:t>的</a:t>
            </a:r>
            <a:r>
              <a:rPr kumimoji="1" lang="en-US" altLang="zh-CN" dirty="0"/>
              <a:t>IT</a:t>
            </a:r>
            <a:r>
              <a:rPr kumimoji="1" lang="zh-CN" altLang="en-US" dirty="0"/>
              <a:t>系统都是不同的</a:t>
            </a:r>
            <a:endParaRPr kumimoji="1" lang="en-US" altLang="zh-CN" dirty="0"/>
          </a:p>
          <a:p>
            <a:pPr lvl="1"/>
            <a:r>
              <a:rPr kumimoji="1" lang="zh-CN" altLang="en-US" dirty="0"/>
              <a:t>软件不同</a:t>
            </a:r>
            <a:endParaRPr kumimoji="1" lang="en-US" altLang="zh-CN" dirty="0"/>
          </a:p>
          <a:p>
            <a:pPr lvl="1"/>
            <a:r>
              <a:rPr kumimoji="1" lang="zh-CN" altLang="en-US" dirty="0"/>
              <a:t>管理方式不同</a:t>
            </a:r>
          </a:p>
        </p:txBody>
      </p:sp>
    </p:spTree>
    <p:extLst>
      <p:ext uri="{BB962C8B-B14F-4D97-AF65-F5344CB8AC3E}">
        <p14:creationId xmlns:p14="http://schemas.microsoft.com/office/powerpoint/2010/main" val="4147231942"/>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传统企业的</a:t>
            </a:r>
            <a:r>
              <a:rPr kumimoji="1" lang="en-US" altLang="zh-CN" sz="3200" dirty="0"/>
              <a:t>IT</a:t>
            </a:r>
            <a:r>
              <a:rPr kumimoji="1" lang="zh-CN" altLang="en-US" sz="3200" dirty="0"/>
              <a:t>系统架构</a:t>
            </a:r>
          </a:p>
        </p:txBody>
      </p:sp>
      <p:pic>
        <p:nvPicPr>
          <p:cNvPr id="6" name="图片 3" descr="pic10.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298" y="855123"/>
            <a:ext cx="7576612" cy="4288377"/>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1580478632"/>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latin typeface="Adobe 宋体 Std L"/>
                <a:ea typeface="Adobe 宋体 Std L"/>
                <a:cs typeface="Adobe 宋体 Std L"/>
              </a:rPr>
              <a:t>数据市场</a:t>
            </a:r>
            <a:endParaRPr kumimoji="1" lang="en-US" altLang="zh-CN" sz="3200" dirty="0">
              <a:latin typeface="Adobe 宋体 Std L"/>
              <a:ea typeface="Adobe 宋体 Std L"/>
              <a:cs typeface="Adobe 宋体 Std L"/>
            </a:endParaRPr>
          </a:p>
        </p:txBody>
      </p:sp>
      <p:pic>
        <p:nvPicPr>
          <p:cNvPr id="4" name="Picture 3"/>
          <p:cNvPicPr>
            <a:picLocks noChangeAspect="1"/>
          </p:cNvPicPr>
          <p:nvPr/>
        </p:nvPicPr>
        <p:blipFill>
          <a:blip r:embed="rId2"/>
          <a:stretch>
            <a:fillRect/>
          </a:stretch>
        </p:blipFill>
        <p:spPr>
          <a:xfrm>
            <a:off x="1224218" y="1503922"/>
            <a:ext cx="1471912" cy="1206968"/>
          </a:xfrm>
          <a:prstGeom prst="rect">
            <a:avLst/>
          </a:prstGeom>
        </p:spPr>
      </p:pic>
      <p:sp>
        <p:nvSpPr>
          <p:cNvPr id="7" name="TextBox 6"/>
          <p:cNvSpPr txBox="1"/>
          <p:nvPr/>
        </p:nvSpPr>
        <p:spPr>
          <a:xfrm>
            <a:off x="984765" y="2881491"/>
            <a:ext cx="1800493" cy="369332"/>
          </a:xfrm>
          <a:prstGeom prst="rect">
            <a:avLst/>
          </a:prstGeom>
          <a:noFill/>
        </p:spPr>
        <p:txBody>
          <a:bodyPr wrap="none" rtlCol="0">
            <a:spAutoFit/>
          </a:bodyPr>
          <a:lstStyle/>
          <a:p>
            <a:r>
              <a:rPr lang="zh-CN" altLang="en-US" dirty="0" smtClean="0"/>
              <a:t>商店：收集收据</a:t>
            </a:r>
            <a:endParaRPr lang="en-US" dirty="0"/>
          </a:p>
        </p:txBody>
      </p:sp>
      <p:grpSp>
        <p:nvGrpSpPr>
          <p:cNvPr id="13" name="Group 12"/>
          <p:cNvGrpSpPr/>
          <p:nvPr/>
        </p:nvGrpSpPr>
        <p:grpSpPr>
          <a:xfrm>
            <a:off x="5515590" y="1063229"/>
            <a:ext cx="2839239" cy="2002928"/>
            <a:chOff x="5515590" y="1063229"/>
            <a:chExt cx="2839239" cy="2002928"/>
          </a:xfrm>
        </p:grpSpPr>
        <p:pic>
          <p:nvPicPr>
            <p:cNvPr id="6" name="Picture 5"/>
            <p:cNvPicPr>
              <a:picLocks noChangeAspect="1"/>
            </p:cNvPicPr>
            <p:nvPr/>
          </p:nvPicPr>
          <p:blipFill>
            <a:blip r:embed="rId3"/>
            <a:stretch>
              <a:fillRect/>
            </a:stretch>
          </p:blipFill>
          <p:spPr>
            <a:xfrm>
              <a:off x="5671564" y="1063229"/>
              <a:ext cx="1382822" cy="1170789"/>
            </a:xfrm>
            <a:prstGeom prst="rect">
              <a:avLst/>
            </a:prstGeom>
          </p:spPr>
        </p:pic>
        <p:sp>
          <p:nvSpPr>
            <p:cNvPr id="8" name="TextBox 7"/>
            <p:cNvSpPr txBox="1"/>
            <p:nvPr/>
          </p:nvSpPr>
          <p:spPr>
            <a:xfrm>
              <a:off x="5515590" y="2419826"/>
              <a:ext cx="2839239" cy="646331"/>
            </a:xfrm>
            <a:prstGeom prst="rect">
              <a:avLst/>
            </a:prstGeom>
            <a:noFill/>
          </p:spPr>
          <p:txBody>
            <a:bodyPr wrap="none" rtlCol="0">
              <a:spAutoFit/>
            </a:bodyPr>
            <a:lstStyle/>
            <a:p>
              <a:r>
                <a:rPr lang="zh-CN" altLang="en-US" dirty="0" smtClean="0"/>
                <a:t>制造商：</a:t>
              </a:r>
              <a:endParaRPr lang="en-US" altLang="zh-CN" dirty="0" smtClean="0"/>
            </a:p>
            <a:p>
              <a:r>
                <a:rPr lang="zh-CN" altLang="en-US" dirty="0" smtClean="0"/>
                <a:t>购买收据 </a:t>
              </a:r>
              <a:r>
                <a:rPr lang="en-US" altLang="zh-CN" dirty="0" smtClean="0"/>
                <a:t>+</a:t>
              </a:r>
              <a:r>
                <a:rPr lang="zh-CN" altLang="en-US" dirty="0" smtClean="0"/>
                <a:t> 改进销售模式</a:t>
              </a:r>
              <a:endParaRPr lang="en-US" dirty="0"/>
            </a:p>
          </p:txBody>
        </p:sp>
      </p:grpSp>
      <p:cxnSp>
        <p:nvCxnSpPr>
          <p:cNvPr id="10" name="Straight Arrow Connector 9"/>
          <p:cNvCxnSpPr/>
          <p:nvPr/>
        </p:nvCxnSpPr>
        <p:spPr>
          <a:xfrm flipV="1">
            <a:off x="2996937" y="2083017"/>
            <a:ext cx="2350757" cy="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26" name="Group 25"/>
          <p:cNvGrpSpPr/>
          <p:nvPr/>
        </p:nvGrpSpPr>
        <p:grpSpPr>
          <a:xfrm>
            <a:off x="786187" y="1776873"/>
            <a:ext cx="2843512" cy="2578568"/>
            <a:chOff x="2773183" y="1796490"/>
            <a:chExt cx="2843512" cy="2578568"/>
          </a:xfrm>
        </p:grpSpPr>
        <p:pic>
          <p:nvPicPr>
            <p:cNvPr id="16" name="Picture 15"/>
            <p:cNvPicPr>
              <a:picLocks noChangeAspect="1"/>
            </p:cNvPicPr>
            <p:nvPr/>
          </p:nvPicPr>
          <p:blipFill>
            <a:blip r:embed="rId2"/>
            <a:stretch>
              <a:fillRect/>
            </a:stretch>
          </p:blipFill>
          <p:spPr>
            <a:xfrm>
              <a:off x="2773183" y="1796490"/>
              <a:ext cx="1471912" cy="1206968"/>
            </a:xfrm>
            <a:prstGeom prst="rect">
              <a:avLst/>
            </a:prstGeom>
          </p:spPr>
        </p:pic>
        <p:pic>
          <p:nvPicPr>
            <p:cNvPr id="17" name="Picture 16"/>
            <p:cNvPicPr>
              <a:picLocks noChangeAspect="1"/>
            </p:cNvPicPr>
            <p:nvPr/>
          </p:nvPicPr>
          <p:blipFill>
            <a:blip r:embed="rId2"/>
            <a:stretch>
              <a:fillRect/>
            </a:stretch>
          </p:blipFill>
          <p:spPr>
            <a:xfrm>
              <a:off x="2925583" y="1948890"/>
              <a:ext cx="1471912" cy="1206968"/>
            </a:xfrm>
            <a:prstGeom prst="rect">
              <a:avLst/>
            </a:prstGeom>
          </p:spPr>
        </p:pic>
        <p:pic>
          <p:nvPicPr>
            <p:cNvPr id="18" name="Picture 17"/>
            <p:cNvPicPr>
              <a:picLocks noChangeAspect="1"/>
            </p:cNvPicPr>
            <p:nvPr/>
          </p:nvPicPr>
          <p:blipFill>
            <a:blip r:embed="rId2"/>
            <a:stretch>
              <a:fillRect/>
            </a:stretch>
          </p:blipFill>
          <p:spPr>
            <a:xfrm>
              <a:off x="3077983" y="2101290"/>
              <a:ext cx="1471912" cy="1206968"/>
            </a:xfrm>
            <a:prstGeom prst="rect">
              <a:avLst/>
            </a:prstGeom>
          </p:spPr>
        </p:pic>
        <p:pic>
          <p:nvPicPr>
            <p:cNvPr id="19" name="Picture 18"/>
            <p:cNvPicPr>
              <a:picLocks noChangeAspect="1"/>
            </p:cNvPicPr>
            <p:nvPr/>
          </p:nvPicPr>
          <p:blipFill>
            <a:blip r:embed="rId2"/>
            <a:stretch>
              <a:fillRect/>
            </a:stretch>
          </p:blipFill>
          <p:spPr>
            <a:xfrm>
              <a:off x="3230383" y="2253690"/>
              <a:ext cx="1471912" cy="1206968"/>
            </a:xfrm>
            <a:prstGeom prst="rect">
              <a:avLst/>
            </a:prstGeom>
          </p:spPr>
        </p:pic>
        <p:pic>
          <p:nvPicPr>
            <p:cNvPr id="20" name="Picture 19"/>
            <p:cNvPicPr>
              <a:picLocks noChangeAspect="1"/>
            </p:cNvPicPr>
            <p:nvPr/>
          </p:nvPicPr>
          <p:blipFill>
            <a:blip r:embed="rId2"/>
            <a:stretch>
              <a:fillRect/>
            </a:stretch>
          </p:blipFill>
          <p:spPr>
            <a:xfrm>
              <a:off x="3382783" y="2406090"/>
              <a:ext cx="1471912" cy="1206968"/>
            </a:xfrm>
            <a:prstGeom prst="rect">
              <a:avLst/>
            </a:prstGeom>
          </p:spPr>
        </p:pic>
        <p:pic>
          <p:nvPicPr>
            <p:cNvPr id="21" name="Picture 20"/>
            <p:cNvPicPr>
              <a:picLocks noChangeAspect="1"/>
            </p:cNvPicPr>
            <p:nvPr/>
          </p:nvPicPr>
          <p:blipFill>
            <a:blip r:embed="rId2"/>
            <a:stretch>
              <a:fillRect/>
            </a:stretch>
          </p:blipFill>
          <p:spPr>
            <a:xfrm>
              <a:off x="3535183" y="2558490"/>
              <a:ext cx="1471912" cy="1206968"/>
            </a:xfrm>
            <a:prstGeom prst="rect">
              <a:avLst/>
            </a:prstGeom>
          </p:spPr>
        </p:pic>
        <p:pic>
          <p:nvPicPr>
            <p:cNvPr id="22" name="Picture 21"/>
            <p:cNvPicPr>
              <a:picLocks noChangeAspect="1"/>
            </p:cNvPicPr>
            <p:nvPr/>
          </p:nvPicPr>
          <p:blipFill>
            <a:blip r:embed="rId2"/>
            <a:stretch>
              <a:fillRect/>
            </a:stretch>
          </p:blipFill>
          <p:spPr>
            <a:xfrm>
              <a:off x="3687583" y="2710890"/>
              <a:ext cx="1471912" cy="1206968"/>
            </a:xfrm>
            <a:prstGeom prst="rect">
              <a:avLst/>
            </a:prstGeom>
          </p:spPr>
        </p:pic>
        <p:pic>
          <p:nvPicPr>
            <p:cNvPr id="23" name="Picture 22"/>
            <p:cNvPicPr>
              <a:picLocks noChangeAspect="1"/>
            </p:cNvPicPr>
            <p:nvPr/>
          </p:nvPicPr>
          <p:blipFill>
            <a:blip r:embed="rId2"/>
            <a:stretch>
              <a:fillRect/>
            </a:stretch>
          </p:blipFill>
          <p:spPr>
            <a:xfrm>
              <a:off x="3839983" y="2863290"/>
              <a:ext cx="1471912" cy="1206968"/>
            </a:xfrm>
            <a:prstGeom prst="rect">
              <a:avLst/>
            </a:prstGeom>
          </p:spPr>
        </p:pic>
        <p:pic>
          <p:nvPicPr>
            <p:cNvPr id="24" name="Picture 23"/>
            <p:cNvPicPr>
              <a:picLocks noChangeAspect="1"/>
            </p:cNvPicPr>
            <p:nvPr/>
          </p:nvPicPr>
          <p:blipFill>
            <a:blip r:embed="rId2"/>
            <a:stretch>
              <a:fillRect/>
            </a:stretch>
          </p:blipFill>
          <p:spPr>
            <a:xfrm>
              <a:off x="3992383" y="3015690"/>
              <a:ext cx="1471912" cy="1206968"/>
            </a:xfrm>
            <a:prstGeom prst="rect">
              <a:avLst/>
            </a:prstGeom>
          </p:spPr>
        </p:pic>
        <p:pic>
          <p:nvPicPr>
            <p:cNvPr id="25" name="Picture 24"/>
            <p:cNvPicPr>
              <a:picLocks noChangeAspect="1"/>
            </p:cNvPicPr>
            <p:nvPr/>
          </p:nvPicPr>
          <p:blipFill>
            <a:blip r:embed="rId2"/>
            <a:stretch>
              <a:fillRect/>
            </a:stretch>
          </p:blipFill>
          <p:spPr>
            <a:xfrm>
              <a:off x="4144783" y="3168090"/>
              <a:ext cx="1471912" cy="1206968"/>
            </a:xfrm>
            <a:prstGeom prst="rect">
              <a:avLst/>
            </a:prstGeom>
          </p:spPr>
        </p:pic>
      </p:grpSp>
      <p:sp>
        <p:nvSpPr>
          <p:cNvPr id="27" name="Rounded Rectangle 26"/>
          <p:cNvSpPr/>
          <p:nvPr/>
        </p:nvSpPr>
        <p:spPr>
          <a:xfrm>
            <a:off x="4066476" y="1461959"/>
            <a:ext cx="946987" cy="224191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smtClean="0"/>
              <a:t>数据市场</a:t>
            </a:r>
            <a:endParaRPr lang="en-US" dirty="0"/>
          </a:p>
        </p:txBody>
      </p:sp>
      <p:grpSp>
        <p:nvGrpSpPr>
          <p:cNvPr id="46" name="Group 45"/>
          <p:cNvGrpSpPr/>
          <p:nvPr/>
        </p:nvGrpSpPr>
        <p:grpSpPr>
          <a:xfrm>
            <a:off x="2696130" y="1776873"/>
            <a:ext cx="1463928" cy="1816568"/>
            <a:chOff x="2696130" y="1776873"/>
            <a:chExt cx="1463928" cy="1816568"/>
          </a:xfrm>
        </p:grpSpPr>
        <p:cxnSp>
          <p:nvCxnSpPr>
            <p:cNvPr id="29" name="Straight Arrow Connector 28"/>
            <p:cNvCxnSpPr/>
            <p:nvPr/>
          </p:nvCxnSpPr>
          <p:spPr>
            <a:xfrm>
              <a:off x="2696130" y="1776873"/>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p:nvPr/>
          </p:nvCxnSpPr>
          <p:spPr>
            <a:xfrm>
              <a:off x="2785258" y="1948747"/>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p:nvPr/>
          </p:nvCxnSpPr>
          <p:spPr>
            <a:xfrm>
              <a:off x="2760699" y="2343626"/>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a:off x="2785258" y="2143503"/>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p:nvPr/>
          </p:nvCxnSpPr>
          <p:spPr>
            <a:xfrm>
              <a:off x="3172499" y="3506318"/>
              <a:ext cx="880559" cy="8712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a:off x="2785258" y="2496026"/>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a:off x="2749559" y="2246396"/>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3172499" y="3072273"/>
              <a:ext cx="905118" cy="76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a:off x="2867699" y="2634690"/>
              <a:ext cx="1292359"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a:off x="3020099" y="2881491"/>
              <a:ext cx="1046377" cy="1023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a:off x="3172499" y="3250823"/>
              <a:ext cx="905118"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41" name="Straight Arrow Connector 40"/>
          <p:cNvCxnSpPr/>
          <p:nvPr/>
        </p:nvCxnSpPr>
        <p:spPr>
          <a:xfrm>
            <a:off x="5013463" y="1738773"/>
            <a:ext cx="905118" cy="762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48" name="Picture 47"/>
          <p:cNvPicPr>
            <a:picLocks noChangeAspect="1"/>
          </p:cNvPicPr>
          <p:nvPr/>
        </p:nvPicPr>
        <p:blipFill>
          <a:blip r:embed="rId4"/>
          <a:stretch>
            <a:fillRect/>
          </a:stretch>
        </p:blipFill>
        <p:spPr>
          <a:xfrm>
            <a:off x="5746216" y="3745841"/>
            <a:ext cx="1389934" cy="1042451"/>
          </a:xfrm>
          <a:prstGeom prst="rect">
            <a:avLst/>
          </a:prstGeom>
        </p:spPr>
      </p:pic>
      <p:grpSp>
        <p:nvGrpSpPr>
          <p:cNvPr id="51" name="Group 50"/>
          <p:cNvGrpSpPr/>
          <p:nvPr/>
        </p:nvGrpSpPr>
        <p:grpSpPr>
          <a:xfrm>
            <a:off x="5013463" y="2295903"/>
            <a:ext cx="1949680" cy="1257492"/>
            <a:chOff x="5013463" y="2295903"/>
            <a:chExt cx="1949680" cy="1257492"/>
          </a:xfrm>
        </p:grpSpPr>
        <p:pic>
          <p:nvPicPr>
            <p:cNvPr id="47" name="Picture 46"/>
            <p:cNvPicPr>
              <a:picLocks noChangeAspect="1"/>
            </p:cNvPicPr>
            <p:nvPr/>
          </p:nvPicPr>
          <p:blipFill>
            <a:blip r:embed="rId5"/>
            <a:stretch>
              <a:fillRect/>
            </a:stretch>
          </p:blipFill>
          <p:spPr>
            <a:xfrm>
              <a:off x="5746216" y="2295903"/>
              <a:ext cx="1216927" cy="1257492"/>
            </a:xfrm>
            <a:prstGeom prst="rect">
              <a:avLst/>
            </a:prstGeom>
          </p:spPr>
        </p:pic>
        <p:cxnSp>
          <p:nvCxnSpPr>
            <p:cNvPr id="50" name="Straight Arrow Connector 49"/>
            <p:cNvCxnSpPr>
              <a:endCxn id="47" idx="1"/>
            </p:cNvCxnSpPr>
            <p:nvPr/>
          </p:nvCxnSpPr>
          <p:spPr>
            <a:xfrm>
              <a:off x="5013463" y="2843673"/>
              <a:ext cx="732753" cy="8097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52" name="Straight Arrow Connector 51"/>
          <p:cNvCxnSpPr/>
          <p:nvPr/>
        </p:nvCxnSpPr>
        <p:spPr>
          <a:xfrm>
            <a:off x="4938811" y="3653369"/>
            <a:ext cx="1155332" cy="5496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0690978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blinds(horizont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nodeType="clickEffect">
                                  <p:stCondLst>
                                    <p:cond delay="0"/>
                                  </p:stCondLst>
                                  <p:childTnLst>
                                    <p:animEffect transition="out" filter="blinds(horizontal)">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childTnLst>
                                </p:cTn>
                              </p:par>
                              <p:par>
                                <p:cTn id="17" presetID="3" presetClass="entr" presetSubtype="10"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blinds(horizontal)">
                                      <p:cBhvr>
                                        <p:cTn id="19" dur="500"/>
                                        <p:tgtEl>
                                          <p:spTgt spid="41"/>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linds(horizontal)">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blinds(horizontal)">
                                      <p:cBhvr>
                                        <p:cTn id="27" dur="500"/>
                                        <p:tgtEl>
                                          <p:spTgt spid="5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blinds(horizontal)">
                                      <p:cBhvr>
                                        <p:cTn id="32" dur="500"/>
                                        <p:tgtEl>
                                          <p:spTgt spid="52"/>
                                        </p:tgtEl>
                                      </p:cBhvr>
                                    </p:animEffect>
                                  </p:childTnLst>
                                </p:cTn>
                              </p:par>
                              <p:par>
                                <p:cTn id="33" presetID="3" presetClass="entr" presetSubtype="10" fill="hold" nodeType="with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blinds(horizontal)">
                                      <p:cBhvr>
                                        <p:cTn id="35"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传统企业的</a:t>
            </a:r>
            <a:r>
              <a:rPr kumimoji="1" lang="en-US" altLang="zh-CN" sz="3200" dirty="0"/>
              <a:t>IT</a:t>
            </a:r>
            <a:r>
              <a:rPr kumimoji="1" lang="zh-CN" altLang="en-US" sz="3200" dirty="0"/>
              <a:t>的数据管理流程</a:t>
            </a:r>
          </a:p>
        </p:txBody>
      </p:sp>
      <p:pic>
        <p:nvPicPr>
          <p:cNvPr id="7" name="图片 2" descr="pic11.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952" y="852840"/>
            <a:ext cx="7734874" cy="4187500"/>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200079542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lang="en-US" altLang="zh-CN"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为什么要学习这门课</a:t>
            </a:r>
            <a: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
            </a:r>
            <a:br>
              <a:rPr kumimoji="1"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783144951"/>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err="1"/>
              <a:t>架构A：最简单的添加big</a:t>
            </a:r>
            <a:r>
              <a:rPr kumimoji="1" lang="en-US" altLang="en-US" sz="3200" dirty="0"/>
              <a:t> </a:t>
            </a:r>
            <a:r>
              <a:rPr kumimoji="1" lang="en-US" altLang="en-US" sz="3200" dirty="0" err="1"/>
              <a:t>data的方式</a:t>
            </a:r>
            <a:endParaRPr kumimoji="1" lang="zh-CN" altLang="en-US" sz="3200" dirty="0"/>
          </a:p>
        </p:txBody>
      </p:sp>
      <p:pic>
        <p:nvPicPr>
          <p:cNvPr id="8" name="图片 7"/>
          <p:cNvPicPr>
            <a:picLocks noChangeAspect="1"/>
          </p:cNvPicPr>
          <p:nvPr/>
        </p:nvPicPr>
        <p:blipFill>
          <a:blip r:embed="rId2"/>
          <a:stretch>
            <a:fillRect/>
          </a:stretch>
        </p:blipFill>
        <p:spPr>
          <a:xfrm>
            <a:off x="6775960" y="3989977"/>
            <a:ext cx="1718930" cy="611604"/>
          </a:xfrm>
          <a:prstGeom prst="rect">
            <a:avLst/>
          </a:prstGeom>
        </p:spPr>
      </p:pic>
      <p:pic>
        <p:nvPicPr>
          <p:cNvPr id="6" name="图片 4" descr="pic16.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9371" y="890190"/>
            <a:ext cx="3860911" cy="4253309"/>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2384996671"/>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err="1"/>
              <a:t>架构A</a:t>
            </a:r>
            <a:r>
              <a:rPr kumimoji="1" lang="en-US" altLang="en-US" sz="3200" dirty="0"/>
              <a:t>：</a:t>
            </a:r>
            <a:r>
              <a:rPr kumimoji="1" lang="zh-CN" altLang="en-US" sz="3200" dirty="0"/>
              <a:t>加上</a:t>
            </a:r>
            <a:r>
              <a:rPr kumimoji="1" lang="en-US" altLang="zh-CN" sz="3200" dirty="0"/>
              <a:t>Big Data</a:t>
            </a:r>
            <a:r>
              <a:rPr kumimoji="1" lang="zh-CN" altLang="en-US" sz="3200" dirty="0"/>
              <a:t>之后的数据分析流程</a:t>
            </a:r>
          </a:p>
        </p:txBody>
      </p:sp>
      <p:pic>
        <p:nvPicPr>
          <p:cNvPr id="5" name="图片 2" descr="pic15.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8764" y="832322"/>
            <a:ext cx="3831386" cy="4311178"/>
          </a:xfrm>
          <a:prstGeom prst="rect">
            <a:avLst/>
          </a:prstGeom>
        </p:spPr>
      </p:pic>
      <p:sp>
        <p:nvSpPr>
          <p:cNvPr id="4" name="TextBox 3"/>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3342359289"/>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en-US" sz="3200" dirty="0" err="1"/>
              <a:t>架构</a:t>
            </a:r>
            <a:r>
              <a:rPr kumimoji="1" lang="en-US" altLang="zh-CN" sz="3200" dirty="0" err="1"/>
              <a:t>B</a:t>
            </a:r>
            <a:r>
              <a:rPr kumimoji="1" lang="en-US" altLang="en-US" sz="3200" dirty="0" err="1"/>
              <a:t>：</a:t>
            </a:r>
            <a:r>
              <a:rPr kumimoji="1" lang="en-US" altLang="zh-CN" sz="3200" dirty="0" err="1"/>
              <a:t>Big</a:t>
            </a:r>
            <a:r>
              <a:rPr kumimoji="1" lang="en-US" altLang="zh-CN" sz="3200" dirty="0"/>
              <a:t> Data</a:t>
            </a:r>
            <a:r>
              <a:rPr kumimoji="1" lang="zh-CN" altLang="en-US" sz="3200" dirty="0"/>
              <a:t>集成进</a:t>
            </a:r>
            <a:r>
              <a:rPr kumimoji="1" lang="en-US" altLang="zh-CN" sz="3200" dirty="0"/>
              <a:t>IT</a:t>
            </a:r>
            <a:r>
              <a:rPr kumimoji="1" lang="zh-CN" altLang="en-US" sz="3200" dirty="0"/>
              <a:t>系统中？</a:t>
            </a:r>
          </a:p>
        </p:txBody>
      </p:sp>
      <p:sp>
        <p:nvSpPr>
          <p:cNvPr id="5" name="矩形 4"/>
          <p:cNvSpPr/>
          <p:nvPr/>
        </p:nvSpPr>
        <p:spPr>
          <a:xfrm>
            <a:off x="84666" y="1232921"/>
            <a:ext cx="2107259" cy="1477328"/>
          </a:xfrm>
          <a:prstGeom prst="rect">
            <a:avLst/>
          </a:prstGeom>
        </p:spPr>
        <p:txBody>
          <a:bodyPr wrap="square">
            <a:spAutoFit/>
          </a:bodyPr>
          <a:lstStyle/>
          <a:p>
            <a:r>
              <a:rPr kumimoji="1" lang="en-US" altLang="zh-CN" dirty="0"/>
              <a:t>Yahoo</a:t>
            </a:r>
            <a:r>
              <a:rPr kumimoji="1" lang="zh-CN" altLang="en-US" dirty="0"/>
              <a:t>，</a:t>
            </a:r>
            <a:r>
              <a:rPr kumimoji="1" lang="en-US" altLang="zh-CN" dirty="0"/>
              <a:t>Facebook</a:t>
            </a:r>
            <a:r>
              <a:rPr kumimoji="1" lang="zh-CN" altLang="en-US" dirty="0"/>
              <a:t>，</a:t>
            </a:r>
            <a:r>
              <a:rPr kumimoji="1" lang="en-US" altLang="zh-CN" dirty="0"/>
              <a:t>LinkedIn</a:t>
            </a:r>
            <a:r>
              <a:rPr kumimoji="1" lang="zh-CN" altLang="en-US" dirty="0"/>
              <a:t>， </a:t>
            </a:r>
            <a:r>
              <a:rPr kumimoji="1" lang="en-US" altLang="zh-CN" dirty="0"/>
              <a:t>Netflix</a:t>
            </a:r>
            <a:r>
              <a:rPr kumimoji="1" lang="zh-CN" altLang="en-US" dirty="0"/>
              <a:t>，</a:t>
            </a:r>
            <a:r>
              <a:rPr kumimoji="1" lang="en-US" altLang="zh-CN" dirty="0"/>
              <a:t>Twitter</a:t>
            </a:r>
            <a:r>
              <a:rPr kumimoji="1" lang="zh-CN" altLang="en-US" dirty="0"/>
              <a:t>，</a:t>
            </a:r>
            <a:r>
              <a:rPr kumimoji="1" lang="en-US" altLang="zh-CN" dirty="0"/>
              <a:t>eBay</a:t>
            </a:r>
            <a:r>
              <a:rPr kumimoji="1" lang="zh-CN" altLang="en-US" dirty="0"/>
              <a:t>等和其他许多公司，</a:t>
            </a:r>
            <a:r>
              <a:rPr kumimoji="1" lang="zh-CN" altLang="en-US" dirty="0" smtClean="0"/>
              <a:t>都使用类似这个架构。</a:t>
            </a:r>
            <a:endParaRPr kumimoji="1" lang="en-US" altLang="zh-CN" dirty="0"/>
          </a:p>
        </p:txBody>
      </p:sp>
      <p:pic>
        <p:nvPicPr>
          <p:cNvPr id="8" name="图片 2" descr="pic14.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3844" y="871516"/>
            <a:ext cx="4251043" cy="4271984"/>
          </a:xfrm>
          <a:prstGeom prst="rect">
            <a:avLst/>
          </a:prstGeom>
        </p:spPr>
      </p:pic>
      <p:sp>
        <p:nvSpPr>
          <p:cNvPr id="6" name="TextBox 5"/>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2503789249"/>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架构</a:t>
            </a:r>
            <a:r>
              <a:rPr kumimoji="1" lang="en-US" altLang="zh-CN" sz="3200" dirty="0"/>
              <a:t>B</a:t>
            </a:r>
            <a:r>
              <a:rPr kumimoji="1" lang="zh-CN" altLang="en-US" sz="3200" dirty="0"/>
              <a:t>：集成后的数据管理流程</a:t>
            </a:r>
          </a:p>
        </p:txBody>
      </p:sp>
      <p:pic>
        <p:nvPicPr>
          <p:cNvPr id="7" name="图片 3" descr="pic17.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8211" y="902641"/>
            <a:ext cx="4817420" cy="4240858"/>
          </a:xfrm>
          <a:prstGeom prst="rect">
            <a:avLst/>
          </a:prstGeom>
        </p:spPr>
      </p:pic>
      <p:sp>
        <p:nvSpPr>
          <p:cNvPr id="4" name="TextBox 3"/>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1926884123"/>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kumimoji="1" lang="zh-CN" altLang="en-US" sz="3200" dirty="0"/>
              <a:t>架构</a:t>
            </a:r>
            <a:r>
              <a:rPr kumimoji="1" lang="en-US" altLang="zh-CN" sz="3200" dirty="0"/>
              <a:t>C:</a:t>
            </a:r>
            <a:r>
              <a:rPr kumimoji="1" lang="zh-CN" altLang="en-US" sz="3200" dirty="0"/>
              <a:t>把传统</a:t>
            </a:r>
            <a:r>
              <a:rPr kumimoji="1" lang="en-US" altLang="zh-CN" sz="3200" dirty="0"/>
              <a:t>IT</a:t>
            </a:r>
            <a:r>
              <a:rPr kumimoji="1" lang="zh-CN" altLang="en-US" sz="3200" dirty="0"/>
              <a:t>的信息导入</a:t>
            </a:r>
            <a:r>
              <a:rPr kumimoji="1" lang="en-US" altLang="zh-CN" sz="3200" dirty="0"/>
              <a:t>Big Data</a:t>
            </a:r>
            <a:r>
              <a:rPr kumimoji="1" lang="zh-CN" altLang="en-US" sz="3200" dirty="0"/>
              <a:t>系统，实现深度集成</a:t>
            </a:r>
            <a:r>
              <a:rPr kumimoji="1" lang="en-US" altLang="zh-CN" sz="3200" dirty="0"/>
              <a:t> </a:t>
            </a:r>
            <a:r>
              <a:rPr kumimoji="1" lang="zh-CN" altLang="en-US" sz="3200" dirty="0"/>
              <a:t>（数据湖）</a:t>
            </a:r>
          </a:p>
        </p:txBody>
      </p:sp>
      <p:pic>
        <p:nvPicPr>
          <p:cNvPr id="3" name="图片 2"/>
          <p:cNvPicPr>
            <a:picLocks noChangeAspect="1"/>
          </p:cNvPicPr>
          <p:nvPr/>
        </p:nvPicPr>
        <p:blipFill>
          <a:blip r:embed="rId2"/>
          <a:stretch>
            <a:fillRect/>
          </a:stretch>
        </p:blipFill>
        <p:spPr>
          <a:xfrm>
            <a:off x="822074" y="2730030"/>
            <a:ext cx="514287" cy="511461"/>
          </a:xfrm>
          <a:prstGeom prst="rect">
            <a:avLst/>
          </a:prstGeom>
        </p:spPr>
      </p:pic>
      <p:pic>
        <p:nvPicPr>
          <p:cNvPr id="7" name="图片 6"/>
          <p:cNvPicPr>
            <a:picLocks noChangeAspect="1"/>
          </p:cNvPicPr>
          <p:nvPr/>
        </p:nvPicPr>
        <p:blipFill>
          <a:blip r:embed="rId3"/>
          <a:stretch>
            <a:fillRect/>
          </a:stretch>
        </p:blipFill>
        <p:spPr>
          <a:xfrm>
            <a:off x="546328" y="2016184"/>
            <a:ext cx="1191674" cy="282951"/>
          </a:xfrm>
          <a:prstGeom prst="rect">
            <a:avLst/>
          </a:prstGeom>
        </p:spPr>
      </p:pic>
      <p:pic>
        <p:nvPicPr>
          <p:cNvPr id="8" name="图片 7" descr="pic18-3.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73239" y="1114295"/>
            <a:ext cx="4413733" cy="4029204"/>
          </a:xfrm>
          <a:prstGeom prst="rect">
            <a:avLst/>
          </a:prstGeom>
        </p:spPr>
      </p:pic>
      <p:sp>
        <p:nvSpPr>
          <p:cNvPr id="6" name="TextBox 5"/>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1971213659"/>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架构</a:t>
            </a:r>
            <a:r>
              <a:rPr kumimoji="1" lang="en-US" altLang="zh-CN" sz="3200" dirty="0"/>
              <a:t>C</a:t>
            </a:r>
            <a:r>
              <a:rPr kumimoji="1" lang="zh-CN" altLang="en-US" sz="3200" dirty="0"/>
              <a:t>：与传统</a:t>
            </a:r>
            <a:r>
              <a:rPr kumimoji="1" lang="en-US" altLang="zh-CN" sz="3200" dirty="0"/>
              <a:t>IT</a:t>
            </a:r>
            <a:r>
              <a:rPr kumimoji="1" lang="zh-CN" altLang="en-US" sz="3200" dirty="0"/>
              <a:t>的深度集成（数据湖模式）</a:t>
            </a:r>
          </a:p>
        </p:txBody>
      </p:sp>
      <p:pic>
        <p:nvPicPr>
          <p:cNvPr id="6" name="图片 3" descr="pic19.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2149" y="859162"/>
            <a:ext cx="4802377" cy="4284337"/>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3552906702"/>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p>
        </p:txBody>
      </p:sp>
      <p:sp>
        <p:nvSpPr>
          <p:cNvPr id="3" name="内容占位符 2"/>
          <p:cNvSpPr>
            <a:spLocks noGrp="1"/>
          </p:cNvSpPr>
          <p:nvPr>
            <p:ph idx="1"/>
          </p:nvPr>
        </p:nvSpPr>
        <p:spPr>
          <a:xfrm>
            <a:off x="457200" y="1200151"/>
            <a:ext cx="8301096" cy="747182"/>
          </a:xfrm>
        </p:spPr>
        <p:txBody>
          <a:bodyPr>
            <a:normAutofit fontScale="92500"/>
          </a:bodyPr>
          <a:lstStyle/>
          <a:p>
            <a:r>
              <a:rPr kumimoji="1" lang="zh-CN" altLang="en-US" sz="2400" dirty="0"/>
              <a:t>原因</a:t>
            </a:r>
            <a:r>
              <a:rPr kumimoji="1" lang="en-US" altLang="zh-CN" sz="2400" dirty="0"/>
              <a:t>1</a:t>
            </a:r>
            <a:r>
              <a:rPr kumimoji="1" lang="zh-CN" altLang="en-US" sz="2400" dirty="0"/>
              <a:t>：</a:t>
            </a:r>
            <a:r>
              <a:rPr kumimoji="1" lang="en-US" altLang="zh-CN" sz="2400" dirty="0" err="1"/>
              <a:t>Hadoop</a:t>
            </a:r>
            <a:r>
              <a:rPr kumimoji="1" lang="zh-CN" altLang="en-US" sz="2400" dirty="0"/>
              <a:t>不好用</a:t>
            </a:r>
            <a:r>
              <a:rPr kumimoji="1" lang="en-US" altLang="zh-CN" sz="2400" dirty="0"/>
              <a:t> – </a:t>
            </a:r>
            <a:r>
              <a:rPr kumimoji="1" lang="zh-CN" altLang="en-US" sz="2400" dirty="0"/>
              <a:t>大数据系统还处于</a:t>
            </a:r>
            <a:r>
              <a:rPr kumimoji="1" lang="zh-CN" altLang="en-US" sz="2400" dirty="0" smtClean="0"/>
              <a:t>早期的发展阶段</a:t>
            </a:r>
            <a:endParaRPr kumimoji="1" lang="zh-CN" altLang="en-US" sz="2400" dirty="0"/>
          </a:p>
        </p:txBody>
      </p:sp>
      <p:sp>
        <p:nvSpPr>
          <p:cNvPr id="9" name="TextBox 8"/>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pic>
        <p:nvPicPr>
          <p:cNvPr id="10" name="图片 5" descr="pic20.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48090"/>
            <a:ext cx="8185782" cy="1825086"/>
          </a:xfrm>
          <a:prstGeom prst="rect">
            <a:avLst/>
          </a:prstGeom>
        </p:spPr>
      </p:pic>
    </p:spTree>
    <p:extLst>
      <p:ext uri="{BB962C8B-B14F-4D97-AF65-F5344CB8AC3E}">
        <p14:creationId xmlns:p14="http://schemas.microsoft.com/office/powerpoint/2010/main" val="1454600719"/>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endParaRPr lang="en-US" sz="3200" dirty="0"/>
          </a:p>
        </p:txBody>
      </p:sp>
      <p:sp>
        <p:nvSpPr>
          <p:cNvPr id="7" name="TextBox 6"/>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
        <p:nvSpPr>
          <p:cNvPr id="8" name="文本框 5"/>
          <p:cNvSpPr txBox="1"/>
          <p:nvPr/>
        </p:nvSpPr>
        <p:spPr>
          <a:xfrm>
            <a:off x="5759912" y="3495198"/>
            <a:ext cx="2993153" cy="646331"/>
          </a:xfrm>
          <a:prstGeom prst="rect">
            <a:avLst/>
          </a:prstGeom>
          <a:noFill/>
        </p:spPr>
        <p:txBody>
          <a:bodyPr wrap="square" rtlCol="0">
            <a:spAutoFit/>
          </a:bodyPr>
          <a:lstStyle/>
          <a:p>
            <a:r>
              <a:rPr kumimoji="1" lang="zh-CN" altLang="en-US" dirty="0" smtClean="0"/>
              <a:t>大部分公司的</a:t>
            </a:r>
            <a:r>
              <a:rPr kumimoji="1" lang="en-US" altLang="zh-CN" dirty="0" smtClean="0"/>
              <a:t>Hadoop</a:t>
            </a:r>
            <a:r>
              <a:rPr kumimoji="1" lang="zh-CN" altLang="en-US" dirty="0" smtClean="0"/>
              <a:t>项目</a:t>
            </a:r>
            <a:endParaRPr kumimoji="1" lang="en-US" altLang="zh-CN" dirty="0" smtClean="0"/>
          </a:p>
          <a:p>
            <a:r>
              <a:rPr kumimoji="1" lang="zh-CN" altLang="en-US" dirty="0" smtClean="0"/>
              <a:t>还在测试中</a:t>
            </a:r>
            <a:endParaRPr kumimoji="1" lang="zh-CN" altLang="en-US" dirty="0"/>
          </a:p>
        </p:txBody>
      </p:sp>
      <p:pic>
        <p:nvPicPr>
          <p:cNvPr id="9" name="图片 1" descr="pic21.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3629" y="964894"/>
            <a:ext cx="4238835" cy="3828062"/>
          </a:xfrm>
          <a:prstGeom prst="rect">
            <a:avLst/>
          </a:prstGeom>
        </p:spPr>
      </p:pic>
    </p:spTree>
    <p:extLst>
      <p:ext uri="{BB962C8B-B14F-4D97-AF65-F5344CB8AC3E}">
        <p14:creationId xmlns:p14="http://schemas.microsoft.com/office/powerpoint/2010/main" val="486605005"/>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p>
        </p:txBody>
      </p:sp>
      <p:sp>
        <p:nvSpPr>
          <p:cNvPr id="3" name="内容占位符 2"/>
          <p:cNvSpPr>
            <a:spLocks noGrp="1"/>
          </p:cNvSpPr>
          <p:nvPr>
            <p:ph idx="1"/>
          </p:nvPr>
        </p:nvSpPr>
        <p:spPr/>
        <p:txBody>
          <a:bodyPr>
            <a:normAutofit fontScale="92500" lnSpcReduction="20000"/>
          </a:bodyPr>
          <a:lstStyle/>
          <a:p>
            <a:r>
              <a:rPr kumimoji="1" lang="zh-CN" altLang="en-US" dirty="0">
                <a:latin typeface="Adobe 宋体 Std L"/>
                <a:ea typeface="Adobe 宋体 Std L"/>
                <a:cs typeface="Adobe 宋体 Std L"/>
              </a:rPr>
              <a:t>原因</a:t>
            </a:r>
            <a:r>
              <a:rPr kumimoji="1" lang="en-US" altLang="zh-CN" dirty="0">
                <a:latin typeface="Adobe 宋体 Std L"/>
                <a:ea typeface="Adobe 宋体 Std L"/>
                <a:cs typeface="Adobe 宋体 Std L"/>
              </a:rPr>
              <a:t>2</a:t>
            </a:r>
            <a:r>
              <a:rPr kumimoji="1" lang="zh-CN" altLang="en-US" dirty="0">
                <a:latin typeface="Adobe 宋体 Std L"/>
                <a:ea typeface="Adobe 宋体 Std L"/>
                <a:cs typeface="Adobe 宋体 Std L"/>
              </a:rPr>
              <a:t>：对大部分企业来说，小数据问题尚未解决</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数据管理问题</a:t>
            </a:r>
            <a:endParaRPr kumimoji="1" lang="en-US" altLang="zh-CN" dirty="0">
              <a:latin typeface="Adobe 宋体 Std L"/>
              <a:ea typeface="Adobe 宋体 Std L"/>
              <a:cs typeface="Adobe 宋体 Std L"/>
            </a:endParaRPr>
          </a:p>
          <a:p>
            <a:pPr lvl="2"/>
            <a:r>
              <a:rPr kumimoji="1" lang="en-US" altLang="en-US" dirty="0" err="1">
                <a:latin typeface="Adobe 宋体 Std L"/>
                <a:ea typeface="Adobe 宋体 Std L"/>
                <a:cs typeface="Adobe 宋体 Std L"/>
              </a:rPr>
              <a:t>哪个数据副本是权威的数据？Master</a:t>
            </a:r>
            <a:r>
              <a:rPr kumimoji="1" lang="en-US" altLang="en-US" dirty="0">
                <a:latin typeface="Adobe 宋体 Std L"/>
                <a:ea typeface="Adobe 宋体 Std L"/>
                <a:cs typeface="Adobe 宋体 Std L"/>
              </a:rPr>
              <a:t> Data Management (MDM)</a:t>
            </a:r>
          </a:p>
          <a:p>
            <a:pPr lvl="1"/>
            <a:r>
              <a:rPr kumimoji="1" lang="zh-CN" altLang="en-US" dirty="0">
                <a:latin typeface="Adobe 宋体 Std L"/>
                <a:ea typeface="Adobe 宋体 Std L"/>
                <a:cs typeface="Adobe 宋体 Std L"/>
              </a:rPr>
              <a:t>小数据还不知怎么用</a:t>
            </a:r>
            <a:endParaRPr kumimoji="1" lang="en-US" altLang="zh-CN" dirty="0">
              <a:latin typeface="Adobe 宋体 Std L"/>
              <a:ea typeface="Adobe 宋体 Std L"/>
              <a:cs typeface="Adobe 宋体 Std L"/>
            </a:endParaRPr>
          </a:p>
          <a:p>
            <a:pPr lvl="1"/>
            <a:r>
              <a:rPr kumimoji="1" lang="zh-CN" altLang="en-US" dirty="0">
                <a:latin typeface="Adobe 宋体 Std L"/>
                <a:ea typeface="Adobe 宋体 Std L"/>
                <a:cs typeface="Adobe 宋体 Std L"/>
              </a:rPr>
              <a:t>小数据分析还大有前景可挖</a:t>
            </a:r>
            <a:endParaRPr kumimoji="1" lang="en-US" altLang="zh-CN" dirty="0">
              <a:latin typeface="Adobe 宋体 Std L"/>
              <a:ea typeface="Adobe 宋体 Std L"/>
              <a:cs typeface="Adobe 宋体 Std L"/>
            </a:endParaRPr>
          </a:p>
          <a:p>
            <a:pPr lvl="2"/>
            <a:r>
              <a:rPr kumimoji="1" lang="en-US" altLang="zh-CN" dirty="0">
                <a:latin typeface="Adobe 宋体 Std L"/>
                <a:ea typeface="Adobe 宋体 Std L"/>
                <a:cs typeface="Adobe 宋体 Std L"/>
              </a:rPr>
              <a:t>Target</a:t>
            </a:r>
            <a:r>
              <a:rPr kumimoji="1" lang="zh-CN" altLang="en-US" dirty="0">
                <a:latin typeface="Adobe 宋体 Std L"/>
                <a:ea typeface="Adobe 宋体 Std L"/>
                <a:cs typeface="Adobe 宋体 Std L"/>
              </a:rPr>
              <a:t>比一个女孩</a:t>
            </a:r>
            <a:r>
              <a:rPr kumimoji="1" lang="zh-CN" altLang="en-US" dirty="0" smtClean="0">
                <a:latin typeface="Adobe 宋体 Std L"/>
                <a:ea typeface="Adobe 宋体 Std L"/>
                <a:cs typeface="Adobe 宋体 Std L"/>
              </a:rPr>
              <a:t>子的父亲更早知道她怀孕</a:t>
            </a:r>
            <a:r>
              <a:rPr kumimoji="1" lang="zh-CN" altLang="en-US" dirty="0">
                <a:latin typeface="Adobe 宋体 Std L"/>
                <a:ea typeface="Adobe 宋体 Std L"/>
                <a:cs typeface="Adobe 宋体 Std L"/>
              </a:rPr>
              <a:t>了 </a:t>
            </a:r>
            <a:r>
              <a:rPr kumimoji="1" lang="en-US" altLang="zh-CN" dirty="0">
                <a:latin typeface="Adobe 宋体 Std L"/>
                <a:ea typeface="Adobe 宋体 Std L"/>
                <a:cs typeface="Adobe 宋体 Std L"/>
              </a:rPr>
              <a:t>(New</a:t>
            </a:r>
            <a:r>
              <a:rPr kumimoji="1" lang="zh-CN" altLang="en-US" dirty="0">
                <a:latin typeface="Adobe 宋体 Std L"/>
                <a:ea typeface="Adobe 宋体 Std L"/>
                <a:cs typeface="Adobe 宋体 Std L"/>
              </a:rPr>
              <a:t> </a:t>
            </a:r>
            <a:r>
              <a:rPr kumimoji="1" lang="en-US" altLang="zh-CN" dirty="0">
                <a:latin typeface="Adobe 宋体 Std L"/>
                <a:ea typeface="Adobe 宋体 Std L"/>
                <a:cs typeface="Adobe 宋体 Std L"/>
              </a:rPr>
              <a:t>York</a:t>
            </a:r>
            <a:r>
              <a:rPr kumimoji="1" lang="zh-CN" altLang="en-US" dirty="0">
                <a:latin typeface="Adobe 宋体 Std L"/>
                <a:ea typeface="Adobe 宋体 Std L"/>
                <a:cs typeface="Adobe 宋体 Std L"/>
              </a:rPr>
              <a:t> </a:t>
            </a:r>
            <a:r>
              <a:rPr kumimoji="1" lang="en-US" altLang="zh-CN" dirty="0">
                <a:latin typeface="Adobe 宋体 Std L"/>
                <a:ea typeface="Adobe 宋体 Std L"/>
                <a:cs typeface="Adobe 宋体 Std L"/>
              </a:rPr>
              <a:t>Times)</a:t>
            </a:r>
            <a:endParaRPr kumimoji="1" lang="zh-CN" altLang="en-US" dirty="0">
              <a:latin typeface="Adobe 宋体 Std L"/>
              <a:ea typeface="Adobe 宋体 Std L"/>
              <a:cs typeface="Adobe 宋体 Std L"/>
            </a:endParaRPr>
          </a:p>
          <a:p>
            <a:endParaRPr kumimoji="1" lang="zh-CN" altLang="en-US" dirty="0">
              <a:latin typeface="Adobe 宋体 Std L"/>
              <a:ea typeface="Adobe 宋体 Std L"/>
              <a:cs typeface="Adobe 宋体 Std L"/>
            </a:endParaRPr>
          </a:p>
        </p:txBody>
      </p:sp>
    </p:spTree>
    <p:extLst>
      <p:ext uri="{BB962C8B-B14F-4D97-AF65-F5344CB8AC3E}">
        <p14:creationId xmlns:p14="http://schemas.microsoft.com/office/powerpoint/2010/main" val="3780714668"/>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大部分企业没有与</a:t>
            </a:r>
            <a:r>
              <a:rPr kumimoji="1" lang="en-US" altLang="zh-CN" sz="3200" dirty="0"/>
              <a:t>big</a:t>
            </a:r>
            <a:r>
              <a:rPr kumimoji="1" lang="zh-CN" altLang="en-US" sz="3200" dirty="0"/>
              <a:t> </a:t>
            </a:r>
            <a:r>
              <a:rPr kumimoji="1" lang="en-US" altLang="zh-CN" sz="3200" dirty="0"/>
              <a:t>data</a:t>
            </a:r>
            <a:r>
              <a:rPr kumimoji="1" lang="zh-CN" altLang="en-US" sz="3200" dirty="0"/>
              <a:t>的系统做紧密集成</a:t>
            </a:r>
          </a:p>
        </p:txBody>
      </p:sp>
      <p:sp>
        <p:nvSpPr>
          <p:cNvPr id="3" name="内容占位符 2"/>
          <p:cNvSpPr>
            <a:spLocks noGrp="1"/>
          </p:cNvSpPr>
          <p:nvPr>
            <p:ph idx="1"/>
          </p:nvPr>
        </p:nvSpPr>
        <p:spPr>
          <a:xfrm>
            <a:off x="457200" y="1200151"/>
            <a:ext cx="8229600" cy="2600050"/>
          </a:xfrm>
        </p:spPr>
        <p:txBody>
          <a:bodyPr>
            <a:normAutofit lnSpcReduction="10000"/>
          </a:bodyPr>
          <a:lstStyle/>
          <a:p>
            <a:r>
              <a:rPr kumimoji="1" lang="zh-CN" altLang="en-US" dirty="0"/>
              <a:t>原因</a:t>
            </a:r>
            <a:r>
              <a:rPr kumimoji="1" lang="en-US" altLang="zh-CN" dirty="0"/>
              <a:t>3</a:t>
            </a:r>
            <a:r>
              <a:rPr kumimoji="1" lang="zh-CN" altLang="en-US" dirty="0"/>
              <a:t>：传统数据很难集成</a:t>
            </a:r>
            <a:endParaRPr kumimoji="1" lang="en-US" altLang="zh-CN" dirty="0"/>
          </a:p>
          <a:p>
            <a:r>
              <a:rPr kumimoji="1" lang="zh-CN" altLang="en-US" dirty="0"/>
              <a:t>数据分散</a:t>
            </a:r>
            <a:endParaRPr kumimoji="1" lang="en-US" altLang="zh-CN" dirty="0"/>
          </a:p>
          <a:p>
            <a:pPr lvl="1"/>
            <a:r>
              <a:rPr kumimoji="1" lang="zh-CN" altLang="en-US" dirty="0"/>
              <a:t>银行：数据分散在几千个数据库里</a:t>
            </a:r>
            <a:endParaRPr kumimoji="1" lang="en-US" altLang="zh-CN" dirty="0"/>
          </a:p>
          <a:p>
            <a:r>
              <a:rPr kumimoji="1" lang="zh-CN" altLang="en-US" dirty="0"/>
              <a:t>数据管理方式和规章</a:t>
            </a:r>
            <a:endParaRPr kumimoji="1" lang="en-US" altLang="zh-CN" dirty="0"/>
          </a:p>
          <a:p>
            <a:pPr lvl="1"/>
            <a:r>
              <a:rPr kumimoji="1" lang="zh-CN" altLang="en-US" dirty="0"/>
              <a:t>数据不能在部门之间共享</a:t>
            </a:r>
          </a:p>
          <a:p>
            <a:endParaRPr kumimoji="1" lang="zh-CN" altLang="en-US" dirty="0"/>
          </a:p>
        </p:txBody>
      </p:sp>
      <p:sp>
        <p:nvSpPr>
          <p:cNvPr id="4" name="文本框 3"/>
          <p:cNvSpPr txBox="1"/>
          <p:nvPr/>
        </p:nvSpPr>
        <p:spPr>
          <a:xfrm>
            <a:off x="868655" y="4006666"/>
            <a:ext cx="7533658" cy="646331"/>
          </a:xfrm>
          <a:prstGeom prst="rect">
            <a:avLst/>
          </a:prstGeom>
          <a:noFill/>
        </p:spPr>
        <p:txBody>
          <a:bodyPr wrap="none" rtlCol="0">
            <a:spAutoFit/>
          </a:bodyPr>
          <a:lstStyle/>
          <a:p>
            <a:pPr algn="ctr"/>
            <a:r>
              <a:rPr kumimoji="1" lang="en-US" altLang="zh-CN" dirty="0" smtClean="0"/>
              <a:t>“</a:t>
            </a:r>
            <a:r>
              <a:rPr kumimoji="1" lang="zh-CN" altLang="en-US" dirty="0" smtClean="0"/>
              <a:t>它们被存储在不相连通的数据孤岛上。它们无法被搜索到或者索引到。</a:t>
            </a:r>
            <a:r>
              <a:rPr kumimoji="1" lang="en-US" altLang="zh-CN" dirty="0" smtClean="0"/>
              <a:t>”</a:t>
            </a:r>
          </a:p>
          <a:p>
            <a:pPr algn="ctr"/>
            <a:r>
              <a:rPr kumimoji="1" lang="zh-CN" altLang="zh-CN" dirty="0" smtClean="0"/>
              <a:t>-</a:t>
            </a:r>
            <a:r>
              <a:rPr kumimoji="1" lang="zh-CN" altLang="en-US" dirty="0" smtClean="0"/>
              <a:t> </a:t>
            </a:r>
            <a:r>
              <a:rPr kumimoji="1" lang="en-US" altLang="zh-CN" dirty="0" err="1" smtClean="0"/>
              <a:t>Hortonworks</a:t>
            </a:r>
            <a:endParaRPr kumimoji="1" lang="zh-CN" altLang="en-US" dirty="0"/>
          </a:p>
        </p:txBody>
      </p:sp>
    </p:spTree>
    <p:extLst>
      <p:ext uri="{BB962C8B-B14F-4D97-AF65-F5344CB8AC3E}">
        <p14:creationId xmlns:p14="http://schemas.microsoft.com/office/powerpoint/2010/main" val="39810674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04823"/>
            <a:ext cx="8229600" cy="857250"/>
          </a:xfrm>
        </p:spPr>
        <p:txBody>
          <a:bodyPr>
            <a:normAutofit/>
          </a:bodyPr>
          <a:lstStyle/>
          <a:p>
            <a:r>
              <a:rPr kumimoji="1" lang="zh-CN" altLang="en-US" sz="3200" dirty="0" smtClean="0"/>
              <a:t>数据科学</a:t>
            </a:r>
            <a:endParaRPr kumimoji="1" lang="zh-CN" altLang="en-US" sz="3200" dirty="0"/>
          </a:p>
        </p:txBody>
      </p:sp>
      <p:pic>
        <p:nvPicPr>
          <p:cNvPr id="4" name="图片 3"/>
          <p:cNvPicPr>
            <a:picLocks noChangeAspect="1"/>
          </p:cNvPicPr>
          <p:nvPr/>
        </p:nvPicPr>
        <p:blipFill>
          <a:blip r:embed="rId2"/>
          <a:stretch>
            <a:fillRect/>
          </a:stretch>
        </p:blipFill>
        <p:spPr>
          <a:xfrm>
            <a:off x="1295982" y="1063229"/>
            <a:ext cx="6436170" cy="4002448"/>
          </a:xfrm>
          <a:prstGeom prst="rect">
            <a:avLst/>
          </a:prstGeom>
        </p:spPr>
      </p:pic>
    </p:spTree>
    <p:extLst>
      <p:ext uri="{BB962C8B-B14F-4D97-AF65-F5344CB8AC3E}">
        <p14:creationId xmlns:p14="http://schemas.microsoft.com/office/powerpoint/2010/main" val="3664368551"/>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应用案例简介</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1302985552"/>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互联网企业：</a:t>
            </a:r>
            <a:r>
              <a:rPr kumimoji="1" lang="en-US" altLang="zh-CN" sz="3200" dirty="0"/>
              <a:t>Yahoo!</a:t>
            </a:r>
            <a:endParaRPr kumimoji="1" lang="zh-CN" altLang="en-US" sz="3200" dirty="0"/>
          </a:p>
        </p:txBody>
      </p:sp>
      <p:sp>
        <p:nvSpPr>
          <p:cNvPr id="3" name="内容占位符 2"/>
          <p:cNvSpPr>
            <a:spLocks noGrp="1"/>
          </p:cNvSpPr>
          <p:nvPr>
            <p:ph idx="1"/>
          </p:nvPr>
        </p:nvSpPr>
        <p:spPr>
          <a:xfrm>
            <a:off x="457200" y="1200151"/>
            <a:ext cx="7923096" cy="1233902"/>
          </a:xfrm>
        </p:spPr>
        <p:txBody>
          <a:bodyPr>
            <a:normAutofit fontScale="77500" lnSpcReduction="20000"/>
          </a:bodyPr>
          <a:lstStyle/>
          <a:p>
            <a:r>
              <a:rPr kumimoji="1" lang="zh-CN" altLang="en-US" dirty="0"/>
              <a:t>数据分析与搜索产品紧密集成</a:t>
            </a:r>
            <a:endParaRPr kumimoji="1" lang="en-US" altLang="zh-CN" dirty="0"/>
          </a:p>
          <a:p>
            <a:r>
              <a:rPr kumimoji="1" lang="zh-CN" altLang="en-US" dirty="0"/>
              <a:t>数据分析就是产品</a:t>
            </a:r>
            <a:endParaRPr kumimoji="1" lang="en-US" altLang="zh-CN" dirty="0"/>
          </a:p>
          <a:p>
            <a:r>
              <a:rPr kumimoji="1" lang="zh-CN" altLang="en-US" dirty="0"/>
              <a:t>贡献开源技术</a:t>
            </a:r>
            <a:r>
              <a:rPr kumimoji="1" lang="en-US" altLang="zh-CN" dirty="0"/>
              <a:t>(</a:t>
            </a:r>
            <a:r>
              <a:rPr kumimoji="1" lang="en-US" altLang="zh-CN" dirty="0" err="1"/>
              <a:t>Hadoop</a:t>
            </a:r>
            <a:r>
              <a:rPr kumimoji="1" lang="en-US" altLang="zh-CN" dirty="0"/>
              <a:t>)</a:t>
            </a:r>
            <a:endParaRPr kumimoji="1" lang="zh-CN" altLang="en-US" dirty="0"/>
          </a:p>
          <a:p>
            <a:endParaRPr kumimoji="1" lang="zh-CN" altLang="en-US" dirty="0"/>
          </a:p>
        </p:txBody>
      </p:sp>
      <p:pic>
        <p:nvPicPr>
          <p:cNvPr id="6" name="图片 5" descr="pic22.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4947" y="2385287"/>
            <a:ext cx="6804582" cy="2691483"/>
          </a:xfrm>
          <a:prstGeom prst="rect">
            <a:avLst/>
          </a:prstGeom>
        </p:spPr>
      </p:pic>
      <p:sp>
        <p:nvSpPr>
          <p:cNvPr id="5" name="TextBox 4"/>
          <p:cNvSpPr txBox="1"/>
          <p:nvPr/>
        </p:nvSpPr>
        <p:spPr>
          <a:xfrm>
            <a:off x="188803" y="4755118"/>
            <a:ext cx="5812446"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smtClean="0"/>
              <a:t>译自</a:t>
            </a:r>
            <a:r>
              <a:rPr lang="zh-CN" altLang="zh-CN" dirty="0" smtClean="0"/>
              <a:t> </a:t>
            </a:r>
            <a:r>
              <a:rPr lang="en-US" altLang="zh-CN" dirty="0" smtClean="0"/>
              <a:t>UBS</a:t>
            </a:r>
            <a:r>
              <a:rPr lang="zh-CN" altLang="en-US" dirty="0" smtClean="0"/>
              <a:t> </a:t>
            </a:r>
            <a:r>
              <a:rPr lang="en-US" altLang="zh-CN" dirty="0" smtClean="0"/>
              <a:t>Report: Big Data = Big Disruption</a:t>
            </a:r>
            <a:r>
              <a:rPr lang="zh-CN" altLang="en-US" dirty="0" smtClean="0"/>
              <a:t>, </a:t>
            </a:r>
            <a:r>
              <a:rPr lang="en-US" altLang="zh-CN" dirty="0" smtClean="0"/>
              <a:t>2013/10</a:t>
            </a:r>
            <a:endParaRPr lang="en-US" dirty="0"/>
          </a:p>
        </p:txBody>
      </p:sp>
    </p:spTree>
    <p:extLst>
      <p:ext uri="{BB962C8B-B14F-4D97-AF65-F5344CB8AC3E}">
        <p14:creationId xmlns:p14="http://schemas.microsoft.com/office/powerpoint/2010/main" val="658475823"/>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互联网企业：</a:t>
            </a:r>
            <a:r>
              <a:rPr kumimoji="1" lang="en-US" altLang="zh-CN" sz="3200" dirty="0"/>
              <a:t>Facebook</a:t>
            </a:r>
            <a:endParaRPr kumimoji="1" lang="zh-CN" altLang="en-US" sz="3200" dirty="0"/>
          </a:p>
        </p:txBody>
      </p:sp>
      <p:sp>
        <p:nvSpPr>
          <p:cNvPr id="3" name="内容占位符 2"/>
          <p:cNvSpPr>
            <a:spLocks noGrp="1"/>
          </p:cNvSpPr>
          <p:nvPr>
            <p:ph idx="1"/>
          </p:nvPr>
        </p:nvSpPr>
        <p:spPr>
          <a:xfrm>
            <a:off x="457200" y="1200151"/>
            <a:ext cx="7951961" cy="1195419"/>
          </a:xfrm>
        </p:spPr>
        <p:txBody>
          <a:bodyPr>
            <a:normAutofit fontScale="77500" lnSpcReduction="20000"/>
          </a:bodyPr>
          <a:lstStyle/>
          <a:p>
            <a:r>
              <a:rPr kumimoji="1" lang="zh-CN" altLang="en-US" dirty="0"/>
              <a:t>用户行为分析</a:t>
            </a:r>
            <a:endParaRPr kumimoji="1" lang="en-US" altLang="zh-CN" dirty="0"/>
          </a:p>
          <a:p>
            <a:pPr lvl="1"/>
            <a:r>
              <a:rPr kumimoji="1" lang="zh-CN" altLang="en-US" dirty="0"/>
              <a:t>共享行为、网上行为、垃圾信息过滤、平台应用质量评估</a:t>
            </a:r>
            <a:endParaRPr kumimoji="1" lang="en-US" altLang="zh-CN" dirty="0"/>
          </a:p>
          <a:p>
            <a:r>
              <a:rPr kumimoji="1" lang="zh-CN" altLang="en-US" dirty="0"/>
              <a:t>开源贡献</a:t>
            </a:r>
            <a:r>
              <a:rPr kumimoji="1" lang="en-US" altLang="zh-CN" dirty="0"/>
              <a:t>(Cassandra</a:t>
            </a:r>
            <a:r>
              <a:rPr kumimoji="1" lang="zh-CN" altLang="zh-CN" dirty="0"/>
              <a:t>)</a:t>
            </a:r>
            <a:endParaRPr kumimoji="1" lang="zh-CN" altLang="en-US" dirty="0"/>
          </a:p>
        </p:txBody>
      </p:sp>
      <p:sp>
        <p:nvSpPr>
          <p:cNvPr id="5" name="文本框 4"/>
          <p:cNvSpPr txBox="1"/>
          <p:nvPr/>
        </p:nvSpPr>
        <p:spPr>
          <a:xfrm>
            <a:off x="156032" y="4806711"/>
            <a:ext cx="6263253" cy="276999"/>
          </a:xfrm>
          <a:prstGeom prst="rect">
            <a:avLst/>
          </a:prstGeom>
          <a:noFill/>
        </p:spPr>
        <p:txBody>
          <a:bodyPr wrap="none" rtlCol="0">
            <a:spAutoFit/>
          </a:bodyPr>
          <a:lstStyle/>
          <a:p>
            <a:r>
              <a:rPr kumimoji="1" lang="zh-CN" altLang="en-US" sz="1200" dirty="0" smtClean="0">
                <a:latin typeface="+mn-ea"/>
              </a:rPr>
              <a:t>来源：</a:t>
            </a:r>
            <a:r>
              <a:rPr kumimoji="1" lang="en-US" altLang="zh-CN" sz="1200" dirty="0" smtClean="0">
                <a:latin typeface="+mn-ea"/>
              </a:rPr>
              <a:t>Facebook</a:t>
            </a:r>
            <a:r>
              <a:rPr kumimoji="1" lang="zh-CN" altLang="en-US" sz="1200" dirty="0" smtClean="0">
                <a:latin typeface="+mn-ea"/>
              </a:rPr>
              <a:t>2</a:t>
            </a:r>
            <a:r>
              <a:rPr kumimoji="1" lang="en-US" altLang="zh-CN" sz="1200" dirty="0" smtClean="0">
                <a:latin typeface="+mn-ea"/>
              </a:rPr>
              <a:t>009</a:t>
            </a:r>
            <a:r>
              <a:rPr kumimoji="1" lang="zh-CN" altLang="en-US" sz="1200" dirty="0" smtClean="0">
                <a:latin typeface="+mn-ea"/>
              </a:rPr>
              <a:t>年</a:t>
            </a:r>
            <a:r>
              <a:rPr kumimoji="1" lang="en-US" altLang="zh-CN" sz="1200" dirty="0" smtClean="0">
                <a:latin typeface="+mn-ea"/>
              </a:rPr>
              <a:t>9</a:t>
            </a:r>
            <a:r>
              <a:rPr kumimoji="1" lang="zh-CN" altLang="en-US" sz="1200" dirty="0" smtClean="0">
                <a:latin typeface="+mn-ea"/>
              </a:rPr>
              <a:t>月在旧金山以及</a:t>
            </a:r>
            <a:r>
              <a:rPr kumimoji="1" lang="en-US" altLang="zh-CN" sz="1200" dirty="0" smtClean="0">
                <a:latin typeface="+mn-ea"/>
              </a:rPr>
              <a:t>2012</a:t>
            </a:r>
            <a:r>
              <a:rPr kumimoji="1" lang="zh-CN" altLang="en-US" sz="1200" dirty="0" smtClean="0">
                <a:latin typeface="+mn-ea"/>
              </a:rPr>
              <a:t>年在伦敦的</a:t>
            </a:r>
            <a:r>
              <a:rPr kumimoji="1" lang="en-US" altLang="zh-CN" sz="1200" dirty="0" err="1" smtClean="0">
                <a:latin typeface="+mn-ea"/>
              </a:rPr>
              <a:t>Qcon</a:t>
            </a:r>
            <a:r>
              <a:rPr kumimoji="1" lang="zh-CN" altLang="en-US" sz="1200" dirty="0" smtClean="0">
                <a:latin typeface="+mn-ea"/>
              </a:rPr>
              <a:t>上的演示，以及其他公开数据</a:t>
            </a:r>
            <a:endParaRPr kumimoji="1" lang="zh-CN" altLang="en-US" sz="1200" dirty="0">
              <a:latin typeface="+mn-ea"/>
            </a:endParaRPr>
          </a:p>
        </p:txBody>
      </p:sp>
      <p:pic>
        <p:nvPicPr>
          <p:cNvPr id="6" name="图片 6" descr="pic23.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56497"/>
            <a:ext cx="9144000" cy="2330648"/>
          </a:xfrm>
          <a:prstGeom prst="rect">
            <a:avLst/>
          </a:prstGeom>
        </p:spPr>
      </p:pic>
    </p:spTree>
    <p:extLst>
      <p:ext uri="{BB962C8B-B14F-4D97-AF65-F5344CB8AC3E}">
        <p14:creationId xmlns:p14="http://schemas.microsoft.com/office/powerpoint/2010/main" val="2556921216"/>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新媒体：</a:t>
            </a:r>
            <a:r>
              <a:rPr kumimoji="1" lang="en-US" altLang="zh-CN" sz="3200" dirty="0"/>
              <a:t>Netflix</a:t>
            </a:r>
            <a:endParaRPr kumimoji="1" lang="zh-CN" altLang="en-US" sz="3200" dirty="0"/>
          </a:p>
        </p:txBody>
      </p:sp>
      <p:sp>
        <p:nvSpPr>
          <p:cNvPr id="3" name="内容占位符 2"/>
          <p:cNvSpPr>
            <a:spLocks noGrp="1"/>
          </p:cNvSpPr>
          <p:nvPr>
            <p:ph idx="1"/>
          </p:nvPr>
        </p:nvSpPr>
        <p:spPr>
          <a:xfrm>
            <a:off x="457200" y="1200152"/>
            <a:ext cx="6691549" cy="849070"/>
          </a:xfrm>
        </p:spPr>
        <p:txBody>
          <a:bodyPr>
            <a:normAutofit fontScale="85000" lnSpcReduction="20000"/>
          </a:bodyPr>
          <a:lstStyle/>
          <a:p>
            <a:r>
              <a:rPr kumimoji="1" lang="zh-CN" altLang="en-US" dirty="0"/>
              <a:t>个性化内容推荐</a:t>
            </a:r>
            <a:endParaRPr kumimoji="1" lang="en-US" altLang="zh-CN" dirty="0"/>
          </a:p>
          <a:p>
            <a:r>
              <a:rPr kumimoji="1" lang="zh-CN" altLang="en-US" dirty="0"/>
              <a:t>基于云计算的架构</a:t>
            </a:r>
          </a:p>
        </p:txBody>
      </p:sp>
      <p:sp>
        <p:nvSpPr>
          <p:cNvPr id="5" name="文本框 4"/>
          <p:cNvSpPr txBox="1"/>
          <p:nvPr/>
        </p:nvSpPr>
        <p:spPr>
          <a:xfrm>
            <a:off x="1202683" y="4666069"/>
            <a:ext cx="6801862" cy="276999"/>
          </a:xfrm>
          <a:prstGeom prst="rect">
            <a:avLst/>
          </a:prstGeom>
          <a:noFill/>
        </p:spPr>
        <p:txBody>
          <a:bodyPr wrap="none" rtlCol="0">
            <a:spAutoFit/>
          </a:bodyPr>
          <a:lstStyle/>
          <a:p>
            <a:r>
              <a:rPr kumimoji="1" lang="zh-CN" altLang="en-US" sz="1200" dirty="0" smtClean="0">
                <a:latin typeface="+mn-ea"/>
              </a:rPr>
              <a:t>来源：</a:t>
            </a:r>
            <a:r>
              <a:rPr kumimoji="1" lang="en-US" altLang="zh-CN" sz="1200" dirty="0" smtClean="0">
                <a:latin typeface="+mn-ea"/>
              </a:rPr>
              <a:t>Netflix2011</a:t>
            </a:r>
            <a:r>
              <a:rPr kumimoji="1" lang="zh-CN" altLang="en-US" sz="1200" dirty="0" smtClean="0">
                <a:latin typeface="+mn-ea"/>
              </a:rPr>
              <a:t>年</a:t>
            </a:r>
            <a:r>
              <a:rPr kumimoji="1" lang="en-US" altLang="zh-CN" sz="1200" dirty="0" smtClean="0">
                <a:latin typeface="+mn-ea"/>
              </a:rPr>
              <a:t>11</a:t>
            </a:r>
            <a:r>
              <a:rPr kumimoji="1" lang="zh-CN" altLang="en-US" sz="1200" dirty="0" smtClean="0">
                <a:latin typeface="+mn-ea"/>
              </a:rPr>
              <a:t>月在</a:t>
            </a:r>
            <a:r>
              <a:rPr kumimoji="1" lang="en-US" altLang="zh-CN" sz="1200" dirty="0" err="1" smtClean="0">
                <a:latin typeface="+mn-ea"/>
              </a:rPr>
              <a:t>QConSF</a:t>
            </a:r>
            <a:r>
              <a:rPr kumimoji="1" lang="zh-CN" altLang="en-US" sz="1200" dirty="0" smtClean="0">
                <a:latin typeface="+mn-ea"/>
              </a:rPr>
              <a:t>以及</a:t>
            </a:r>
            <a:r>
              <a:rPr kumimoji="1" lang="en-US" altLang="zh-CN" sz="1200" dirty="0" smtClean="0">
                <a:latin typeface="+mn-ea"/>
              </a:rPr>
              <a:t>2012</a:t>
            </a:r>
            <a:r>
              <a:rPr kumimoji="1" lang="zh-CN" altLang="en-US" sz="1200" dirty="0" smtClean="0">
                <a:latin typeface="+mn-ea"/>
              </a:rPr>
              <a:t>年</a:t>
            </a:r>
            <a:r>
              <a:rPr kumimoji="1" lang="en-US" altLang="zh-CN" sz="1200" dirty="0" smtClean="0">
                <a:latin typeface="+mn-ea"/>
              </a:rPr>
              <a:t>10</a:t>
            </a:r>
            <a:r>
              <a:rPr kumimoji="1" lang="zh-CN" altLang="en-US" sz="1200" dirty="0" smtClean="0">
                <a:latin typeface="+mn-ea"/>
              </a:rPr>
              <a:t>月在</a:t>
            </a:r>
            <a:r>
              <a:rPr kumimoji="1" lang="en-US" altLang="zh-CN" sz="1200" dirty="0" smtClean="0">
                <a:latin typeface="+mn-ea"/>
              </a:rPr>
              <a:t>Strata/Hadoop</a:t>
            </a:r>
            <a:r>
              <a:rPr kumimoji="1" lang="zh-CN" altLang="en-US" sz="1200" dirty="0" smtClean="0">
                <a:latin typeface="+mn-ea"/>
              </a:rPr>
              <a:t>上的演示</a:t>
            </a:r>
            <a:r>
              <a:rPr kumimoji="1" lang="en-US" altLang="zh-CN" sz="1200" dirty="0" smtClean="0">
                <a:latin typeface="+mn-ea"/>
              </a:rPr>
              <a:t>,</a:t>
            </a:r>
            <a:r>
              <a:rPr kumimoji="1" lang="zh-CN" altLang="en-US" sz="1200" dirty="0" smtClean="0">
                <a:latin typeface="+mn-ea"/>
              </a:rPr>
              <a:t>以及其他公开数据</a:t>
            </a:r>
            <a:endParaRPr kumimoji="1" lang="zh-CN" altLang="en-US" sz="1200" dirty="0">
              <a:latin typeface="+mn-ea"/>
            </a:endParaRPr>
          </a:p>
        </p:txBody>
      </p:sp>
      <p:pic>
        <p:nvPicPr>
          <p:cNvPr id="6" name="图片 3" descr="pic24.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7383" y="2124860"/>
            <a:ext cx="6565447" cy="2203111"/>
          </a:xfrm>
          <a:prstGeom prst="rect">
            <a:avLst/>
          </a:prstGeom>
        </p:spPr>
      </p:pic>
    </p:spTree>
    <p:extLst>
      <p:ext uri="{BB962C8B-B14F-4D97-AF65-F5344CB8AC3E}">
        <p14:creationId xmlns:p14="http://schemas.microsoft.com/office/powerpoint/2010/main" val="3853261894"/>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电信运营商：</a:t>
            </a:r>
            <a:r>
              <a:rPr kumimoji="1" lang="en-US" altLang="zh-CN" sz="3200" dirty="0" err="1"/>
              <a:t>MetroPCS</a:t>
            </a:r>
            <a:endParaRPr kumimoji="1" lang="zh-CN" altLang="en-US" sz="3200" dirty="0"/>
          </a:p>
        </p:txBody>
      </p:sp>
      <p:sp>
        <p:nvSpPr>
          <p:cNvPr id="3" name="内容占位符 2"/>
          <p:cNvSpPr>
            <a:spLocks noGrp="1"/>
          </p:cNvSpPr>
          <p:nvPr>
            <p:ph idx="1"/>
          </p:nvPr>
        </p:nvSpPr>
        <p:spPr>
          <a:xfrm>
            <a:off x="457200" y="1200151"/>
            <a:ext cx="5123250" cy="695139"/>
          </a:xfrm>
        </p:spPr>
        <p:txBody>
          <a:bodyPr>
            <a:normAutofit fontScale="70000" lnSpcReduction="20000"/>
          </a:bodyPr>
          <a:lstStyle/>
          <a:p>
            <a:r>
              <a:rPr kumimoji="1" lang="zh-CN" altLang="en-US" dirty="0"/>
              <a:t>快速检测和恢复系统的故障</a:t>
            </a:r>
            <a:endParaRPr kumimoji="1" lang="en-US" altLang="zh-CN" dirty="0"/>
          </a:p>
          <a:p>
            <a:r>
              <a:rPr kumimoji="1" lang="en-US" altLang="zh-CN" dirty="0" err="1"/>
              <a:t>Splunk</a:t>
            </a:r>
            <a:r>
              <a:rPr kumimoji="1" lang="zh-CN" altLang="en-US" dirty="0"/>
              <a:t>提供的整体解决方案</a:t>
            </a:r>
          </a:p>
          <a:p>
            <a:endParaRPr kumimoji="1" lang="zh-CN" altLang="en-US" dirty="0"/>
          </a:p>
        </p:txBody>
      </p:sp>
      <p:sp>
        <p:nvSpPr>
          <p:cNvPr id="6" name="文本框 5"/>
          <p:cNvSpPr txBox="1"/>
          <p:nvPr/>
        </p:nvSpPr>
        <p:spPr>
          <a:xfrm>
            <a:off x="1202683" y="4666069"/>
            <a:ext cx="4031873" cy="276999"/>
          </a:xfrm>
          <a:prstGeom prst="rect">
            <a:avLst/>
          </a:prstGeom>
          <a:noFill/>
        </p:spPr>
        <p:txBody>
          <a:bodyPr wrap="none" rtlCol="0">
            <a:spAutoFit/>
          </a:bodyPr>
          <a:lstStyle/>
          <a:p>
            <a:r>
              <a:rPr kumimoji="1" lang="zh-CN" altLang="en-US" sz="1200" dirty="0" smtClean="0">
                <a:latin typeface="+mn-ea"/>
              </a:rPr>
              <a:t>来源：</a:t>
            </a:r>
            <a:r>
              <a:rPr kumimoji="1" lang="en-US" altLang="zh-CN" sz="1200" dirty="0" err="1" smtClean="0">
                <a:latin typeface="+mn-ea"/>
              </a:rPr>
              <a:t>MetroPCS</a:t>
            </a:r>
            <a:r>
              <a:rPr kumimoji="1" lang="zh-CN" altLang="en-US" sz="1200" dirty="0" smtClean="0">
                <a:latin typeface="+mn-ea"/>
              </a:rPr>
              <a:t>于</a:t>
            </a:r>
            <a:r>
              <a:rPr kumimoji="1" lang="en-US" altLang="zh-CN" sz="1200" dirty="0" smtClean="0">
                <a:latin typeface="+mn-ea"/>
              </a:rPr>
              <a:t>2012</a:t>
            </a:r>
            <a:r>
              <a:rPr kumimoji="1" lang="zh-CN" altLang="en-US" sz="1200" dirty="0" smtClean="0">
                <a:latin typeface="+mn-ea"/>
              </a:rPr>
              <a:t>年</a:t>
            </a:r>
            <a:r>
              <a:rPr kumimoji="1" lang="en-US" altLang="zh-CN" sz="1200" dirty="0" smtClean="0">
                <a:latin typeface="+mn-ea"/>
              </a:rPr>
              <a:t>11</a:t>
            </a:r>
            <a:r>
              <a:rPr kumimoji="1" lang="zh-CN" altLang="en-US" sz="1200" dirty="0" smtClean="0">
                <a:latin typeface="+mn-ea"/>
              </a:rPr>
              <a:t>月在达拉斯展示的</a:t>
            </a:r>
            <a:r>
              <a:rPr kumimoji="1" lang="en-US" altLang="zh-CN" sz="1200" dirty="0" err="1" smtClean="0">
                <a:latin typeface="+mn-ea"/>
              </a:rPr>
              <a:t>Splunk</a:t>
            </a:r>
            <a:r>
              <a:rPr kumimoji="1" lang="zh-CN" altLang="en-US" sz="1200" dirty="0" smtClean="0">
                <a:latin typeface="+mn-ea"/>
              </a:rPr>
              <a:t>框架</a:t>
            </a:r>
            <a:endParaRPr kumimoji="1" lang="zh-CN" altLang="en-US" sz="1200" dirty="0">
              <a:latin typeface="+mn-ea"/>
            </a:endParaRPr>
          </a:p>
        </p:txBody>
      </p:sp>
      <p:pic>
        <p:nvPicPr>
          <p:cNvPr id="7" name="图片 3" descr="pic25.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4399" y="1895290"/>
            <a:ext cx="6916755" cy="2664086"/>
          </a:xfrm>
          <a:prstGeom prst="rect">
            <a:avLst/>
          </a:prstGeom>
        </p:spPr>
      </p:pic>
    </p:spTree>
    <p:extLst>
      <p:ext uri="{BB962C8B-B14F-4D97-AF65-F5344CB8AC3E}">
        <p14:creationId xmlns:p14="http://schemas.microsoft.com/office/powerpoint/2010/main" val="931936294"/>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大数据系统的发展趋势</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2187226686"/>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采用云方式的大数据处理</a:t>
            </a:r>
            <a:endParaRPr kumimoji="1" lang="zh-CN" altLang="en-US" sz="3200" dirty="0"/>
          </a:p>
        </p:txBody>
      </p:sp>
      <p:sp>
        <p:nvSpPr>
          <p:cNvPr id="3" name="内容占位符 2"/>
          <p:cNvSpPr>
            <a:spLocks noGrp="1"/>
          </p:cNvSpPr>
          <p:nvPr>
            <p:ph idx="1"/>
          </p:nvPr>
        </p:nvSpPr>
        <p:spPr/>
        <p:txBody>
          <a:bodyPr>
            <a:normAutofit fontScale="92500" lnSpcReduction="10000"/>
          </a:bodyPr>
          <a:lstStyle/>
          <a:p>
            <a:r>
              <a:rPr kumimoji="1" lang="zh-CN" altLang="en-US" dirty="0" smtClean="0"/>
              <a:t>原因</a:t>
            </a:r>
            <a:endParaRPr kumimoji="1" lang="en-US" altLang="zh-CN" dirty="0" smtClean="0"/>
          </a:p>
          <a:p>
            <a:pPr lvl="1"/>
            <a:r>
              <a:rPr kumimoji="1" lang="zh-CN" altLang="en-US" dirty="0" smtClean="0"/>
              <a:t>数据采集、分析更加弹性</a:t>
            </a:r>
            <a:endParaRPr kumimoji="1" lang="en-US" altLang="zh-CN" dirty="0" smtClean="0"/>
          </a:p>
          <a:p>
            <a:pPr lvl="1"/>
            <a:r>
              <a:rPr kumimoji="1" lang="zh-CN" altLang="en-US" dirty="0" smtClean="0"/>
              <a:t>处理可能离数据更近</a:t>
            </a:r>
            <a:endParaRPr kumimoji="1" lang="en-US" altLang="zh-CN" dirty="0" smtClean="0"/>
          </a:p>
          <a:p>
            <a:r>
              <a:rPr kumimoji="1" lang="zh-CN" altLang="en-US" dirty="0" smtClean="0"/>
              <a:t>挑战</a:t>
            </a:r>
            <a:endParaRPr kumimoji="1" lang="en-US" altLang="zh-CN" dirty="0" smtClean="0"/>
          </a:p>
          <a:p>
            <a:pPr lvl="1"/>
            <a:r>
              <a:rPr kumimoji="1" lang="zh-CN" altLang="en-US" dirty="0" smtClean="0"/>
              <a:t>处理可能离数据更远，延迟长</a:t>
            </a:r>
            <a:endParaRPr kumimoji="1" lang="en-US" altLang="zh-CN" dirty="0" smtClean="0"/>
          </a:p>
          <a:p>
            <a:pPr lvl="1"/>
            <a:r>
              <a:rPr kumimoji="1" lang="zh-CN" altLang="en-US" dirty="0" smtClean="0"/>
              <a:t>云计算的安全和隐私保护问题</a:t>
            </a:r>
            <a:endParaRPr kumimoji="1" lang="en-US" altLang="zh-CN" dirty="0" smtClean="0"/>
          </a:p>
          <a:p>
            <a:pPr lvl="1"/>
            <a:r>
              <a:rPr kumimoji="1" lang="zh-CN" altLang="en-US" dirty="0" smtClean="0"/>
              <a:t>计费模式可能导致一些企业数据分析成本更高</a:t>
            </a:r>
            <a:endParaRPr kumimoji="1" lang="en-US" altLang="zh-CN" dirty="0" smtClean="0"/>
          </a:p>
          <a:p>
            <a:pPr marL="0" indent="0">
              <a:buNone/>
            </a:pPr>
            <a:endParaRPr kumimoji="1" lang="en-US" altLang="zh-CN" dirty="0" smtClean="0"/>
          </a:p>
        </p:txBody>
      </p:sp>
    </p:spTree>
    <p:extLst>
      <p:ext uri="{BB962C8B-B14F-4D97-AF65-F5344CB8AC3E}">
        <p14:creationId xmlns:p14="http://schemas.microsoft.com/office/powerpoint/2010/main" val="1278570596"/>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采用云方式的大数据处理</a:t>
            </a:r>
            <a:endParaRPr kumimoji="1" lang="zh-CN" altLang="en-US" sz="3200" dirty="0"/>
          </a:p>
        </p:txBody>
      </p:sp>
      <p:sp>
        <p:nvSpPr>
          <p:cNvPr id="3" name="内容占位符 2"/>
          <p:cNvSpPr>
            <a:spLocks noGrp="1"/>
          </p:cNvSpPr>
          <p:nvPr>
            <p:ph idx="1"/>
          </p:nvPr>
        </p:nvSpPr>
        <p:spPr/>
        <p:txBody>
          <a:bodyPr>
            <a:normAutofit fontScale="92500" lnSpcReduction="20000"/>
          </a:bodyPr>
          <a:lstStyle/>
          <a:p>
            <a:r>
              <a:rPr kumimoji="1" lang="en-US" altLang="en-US" dirty="0" smtClean="0">
                <a:latin typeface="Adobe 宋体 Std L"/>
                <a:ea typeface="Adobe 宋体 Std L"/>
                <a:cs typeface="Adobe 宋体 Std L"/>
              </a:rPr>
              <a:t>可能会有发展的几个领域</a:t>
            </a:r>
          </a:p>
          <a:p>
            <a:pPr lvl="1"/>
            <a:r>
              <a:rPr kumimoji="1" lang="zh-CN" altLang="en-US" dirty="0" smtClean="0">
                <a:latin typeface="Adobe 宋体 Std L"/>
                <a:ea typeface="Adobe 宋体 Std L"/>
                <a:cs typeface="Adobe 宋体 Std L"/>
              </a:rPr>
              <a:t>数据库的云服务</a:t>
            </a:r>
            <a:endParaRPr kumimoji="1" lang="en-US" altLang="zh-CN" dirty="0" smtClean="0">
              <a:latin typeface="Adobe 宋体 Std L"/>
              <a:ea typeface="Adobe 宋体 Std L"/>
              <a:cs typeface="Adobe 宋体 Std L"/>
            </a:endParaRPr>
          </a:p>
          <a:p>
            <a:pPr lvl="2"/>
            <a:r>
              <a:rPr kumimoji="1" lang="en-US" altLang="zh-CN" dirty="0" smtClean="0">
                <a:latin typeface="Adobe 宋体 Std L"/>
                <a:ea typeface="Adobe 宋体 Std L"/>
                <a:cs typeface="Adobe 宋体 Std L"/>
              </a:rPr>
              <a:t>SQL</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Server</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as</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a</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service</a:t>
            </a:r>
            <a:endParaRPr kumimoji="1" lang="en-US" altLang="zh-CN" dirty="0">
              <a:latin typeface="Adobe 宋体 Std L"/>
              <a:ea typeface="Adobe 宋体 Std L"/>
              <a:cs typeface="Adobe 宋体 Std L"/>
            </a:endParaRPr>
          </a:p>
          <a:p>
            <a:pPr lvl="2"/>
            <a:r>
              <a:rPr kumimoji="1" lang="en-US" altLang="zh-CN" dirty="0" err="1" smtClean="0">
                <a:latin typeface="Adobe 宋体 Std L"/>
                <a:ea typeface="Adobe 宋体 Std L"/>
                <a:cs typeface="Adobe 宋体 Std L"/>
              </a:rPr>
              <a:t>NoSQL</a:t>
            </a:r>
            <a:r>
              <a:rPr kumimoji="1" lang="zh-CN"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DynamoDB</a:t>
            </a:r>
            <a:r>
              <a:rPr kumimoji="1" lang="en-US"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Google</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BigQuery</a:t>
            </a:r>
            <a:endParaRPr kumimoji="1" lang="en-US" altLang="zh-CN" dirty="0" smtClean="0">
              <a:latin typeface="Adobe 宋体 Std L"/>
              <a:ea typeface="Adobe 宋体 Std L"/>
              <a:cs typeface="Adobe 宋体 Std L"/>
            </a:endParaRPr>
          </a:p>
          <a:p>
            <a:pPr lvl="1"/>
            <a:r>
              <a:rPr kumimoji="1" lang="en-US" altLang="zh-CN" dirty="0" smtClean="0">
                <a:latin typeface="Adobe 宋体 Std L"/>
                <a:ea typeface="Adobe 宋体 Std L"/>
                <a:cs typeface="Adobe 宋体 Std L"/>
              </a:rPr>
              <a:t>Hadoop</a:t>
            </a:r>
            <a:r>
              <a:rPr kumimoji="1" lang="zh-CN" altLang="en-US" dirty="0" smtClean="0">
                <a:latin typeface="Adobe 宋体 Std L"/>
                <a:ea typeface="Adobe 宋体 Std L"/>
                <a:cs typeface="Adobe 宋体 Std L"/>
              </a:rPr>
              <a:t>的云服务</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机器数据服务</a:t>
            </a:r>
            <a:r>
              <a:rPr kumimoji="1" lang="zh-CN" altLang="zh-CN" dirty="0" smtClean="0">
                <a:latin typeface="Adobe 宋体 Std L"/>
                <a:ea typeface="Adobe 宋体 Std L"/>
                <a:cs typeface="Adobe 宋体 Std L"/>
              </a:rPr>
              <a:t>：</a:t>
            </a:r>
            <a:r>
              <a:rPr kumimoji="1" lang="en-US" altLang="zh-CN" dirty="0" err="1" smtClean="0">
                <a:latin typeface="Adobe 宋体 Std L"/>
                <a:ea typeface="Adobe 宋体 Std L"/>
                <a:cs typeface="Adobe 宋体 Std L"/>
              </a:rPr>
              <a:t>Loggly</a:t>
            </a:r>
            <a:r>
              <a:rPr kumimoji="1" lang="en-US"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Splunk</a:t>
            </a:r>
            <a:endParaRPr kumimoji="1" lang="en-US" altLang="zh-CN" dirty="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分析平台服务</a:t>
            </a:r>
            <a:endParaRPr kumimoji="1" lang="en-US" altLang="zh-CN" dirty="0">
              <a:latin typeface="Adobe 宋体 Std L"/>
              <a:ea typeface="Adobe 宋体 Std L"/>
              <a:cs typeface="Adobe 宋体 Std L"/>
            </a:endParaRPr>
          </a:p>
          <a:p>
            <a:pPr lvl="2"/>
            <a:r>
              <a:rPr kumimoji="1" lang="en-US" altLang="zh-CN" dirty="0" smtClean="0">
                <a:latin typeface="Adobe 宋体 Std L"/>
                <a:ea typeface="Adobe 宋体 Std L"/>
                <a:cs typeface="Adobe 宋体 Std L"/>
              </a:rPr>
              <a:t>Amazon</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RedShift</a:t>
            </a:r>
            <a:endParaRPr kumimoji="1" lang="en-US" altLang="zh-CN" dirty="0" smtClean="0">
              <a:latin typeface="Adobe 宋体 Std L"/>
              <a:ea typeface="Adobe 宋体 Std L"/>
              <a:cs typeface="Adobe 宋体 Std L"/>
            </a:endParaRPr>
          </a:p>
          <a:p>
            <a:pPr lvl="2"/>
            <a:r>
              <a:rPr kumimoji="1" lang="zh-CN" altLang="zh-CN" dirty="0" smtClean="0">
                <a:latin typeface="Adobe 宋体 Std L"/>
                <a:ea typeface="Adobe 宋体 Std L"/>
                <a:cs typeface="Adobe 宋体 Std L"/>
              </a:rPr>
              <a:t>1</a:t>
            </a:r>
            <a:r>
              <a:rPr kumimoji="1" lang="en-US" altLang="zh-CN" dirty="0" smtClean="0">
                <a:latin typeface="Adobe 宋体 Std L"/>
                <a:ea typeface="Adobe 宋体 Std L"/>
                <a:cs typeface="Adobe 宋体 Std L"/>
              </a:rPr>
              <a:t>010data,</a:t>
            </a:r>
            <a:r>
              <a:rPr kumimoji="1" lang="zh-CN" altLang="en-US" dirty="0" smtClean="0">
                <a:latin typeface="Adobe 宋体 Std L"/>
                <a:ea typeface="Adobe 宋体 Std L"/>
                <a:cs typeface="Adobe 宋体 Std L"/>
              </a:rPr>
              <a:t> </a:t>
            </a:r>
            <a:r>
              <a:rPr kumimoji="1" lang="en-US" altLang="zh-CN" dirty="0" err="1" smtClean="0">
                <a:latin typeface="Adobe 宋体 Std L"/>
                <a:ea typeface="Adobe 宋体 Std L"/>
                <a:cs typeface="Adobe 宋体 Std L"/>
              </a:rPr>
              <a:t>Birst</a:t>
            </a:r>
            <a:r>
              <a:rPr kumimoji="1" lang="en-US" altLang="zh-CN" dirty="0" smtClean="0">
                <a:latin typeface="Adobe 宋体 Std L"/>
                <a:ea typeface="Adobe 宋体 Std L"/>
                <a:cs typeface="Adobe 宋体 Std L"/>
              </a:rPr>
              <a:t>,</a:t>
            </a:r>
            <a:r>
              <a:rPr kumimoji="1" lang="zh-CN" altLang="en-US" dirty="0" smtClean="0">
                <a:latin typeface="Adobe 宋体 Std L"/>
                <a:ea typeface="Adobe 宋体 Std L"/>
                <a:cs typeface="Adobe 宋体 Std L"/>
              </a:rPr>
              <a:t> </a:t>
            </a:r>
            <a:r>
              <a:rPr kumimoji="1" lang="en-US" altLang="zh-CN" dirty="0" smtClean="0">
                <a:latin typeface="Adobe 宋体 Std L"/>
                <a:ea typeface="Adobe 宋体 Std L"/>
                <a:cs typeface="Adobe 宋体 Std L"/>
              </a:rPr>
              <a:t>Domo</a:t>
            </a:r>
          </a:p>
          <a:p>
            <a:pPr lvl="2"/>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3984276212"/>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实时的数据市场服务：商业服务</a:t>
            </a:r>
            <a:endParaRPr kumimoji="1" lang="zh-CN" altLang="en-US" sz="3200" dirty="0"/>
          </a:p>
        </p:txBody>
      </p:sp>
      <p:pic>
        <p:nvPicPr>
          <p:cNvPr id="5" name="Picture 4"/>
          <p:cNvPicPr>
            <a:picLocks noChangeAspect="1"/>
          </p:cNvPicPr>
          <p:nvPr/>
        </p:nvPicPr>
        <p:blipFill>
          <a:blip r:embed="rId2"/>
          <a:stretch>
            <a:fillRect/>
          </a:stretch>
        </p:blipFill>
        <p:spPr>
          <a:xfrm>
            <a:off x="0" y="1663700"/>
            <a:ext cx="9144000" cy="1805253"/>
          </a:xfrm>
          <a:prstGeom prst="rect">
            <a:avLst/>
          </a:prstGeom>
        </p:spPr>
      </p:pic>
      <p:sp>
        <p:nvSpPr>
          <p:cNvPr id="6" name="TextBox 5"/>
          <p:cNvSpPr txBox="1"/>
          <p:nvPr/>
        </p:nvSpPr>
        <p:spPr>
          <a:xfrm>
            <a:off x="188803" y="4755118"/>
            <a:ext cx="3968379"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smtClean="0"/>
              <a:t>Factual</a:t>
            </a:r>
            <a:r>
              <a:rPr lang="zh-CN" altLang="en-US" dirty="0" smtClean="0"/>
              <a:t>公司网站，于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2249281378"/>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实时的数据市场服务：公共服务</a:t>
            </a:r>
            <a:endParaRPr kumimoji="1" lang="zh-CN" altLang="en-US" sz="3200" dirty="0"/>
          </a:p>
        </p:txBody>
      </p:sp>
      <p:pic>
        <p:nvPicPr>
          <p:cNvPr id="3" name="Picture 2"/>
          <p:cNvPicPr>
            <a:picLocks noChangeAspect="1"/>
          </p:cNvPicPr>
          <p:nvPr/>
        </p:nvPicPr>
        <p:blipFill>
          <a:blip r:embed="rId2"/>
          <a:stretch>
            <a:fillRect/>
          </a:stretch>
        </p:blipFill>
        <p:spPr>
          <a:xfrm>
            <a:off x="743246" y="920834"/>
            <a:ext cx="7623667" cy="4108023"/>
          </a:xfrm>
          <a:prstGeom prst="rect">
            <a:avLst/>
          </a:prstGeom>
        </p:spPr>
      </p:pic>
      <p:sp>
        <p:nvSpPr>
          <p:cNvPr id="6" name="TextBox 5"/>
          <p:cNvSpPr txBox="1"/>
          <p:nvPr/>
        </p:nvSpPr>
        <p:spPr>
          <a:xfrm>
            <a:off x="188803" y="4755118"/>
            <a:ext cx="5316855"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smtClean="0"/>
              <a:t>City</a:t>
            </a:r>
            <a:r>
              <a:rPr lang="zh-CN" altLang="en-US" dirty="0" smtClean="0"/>
              <a:t> </a:t>
            </a:r>
            <a:r>
              <a:rPr lang="en-US" altLang="zh-CN" dirty="0" smtClean="0"/>
              <a:t>of</a:t>
            </a:r>
            <a:r>
              <a:rPr lang="zh-CN" altLang="en-US" dirty="0" smtClean="0"/>
              <a:t> </a:t>
            </a:r>
            <a:r>
              <a:rPr lang="en-US" altLang="zh-CN" dirty="0" smtClean="0"/>
              <a:t>Chicago</a:t>
            </a:r>
            <a:r>
              <a:rPr lang="zh-CN" altLang="en-US" dirty="0" smtClean="0"/>
              <a:t> </a:t>
            </a:r>
            <a:r>
              <a:rPr lang="en-US" altLang="zh-CN" dirty="0" smtClean="0"/>
              <a:t>Data</a:t>
            </a:r>
            <a:r>
              <a:rPr lang="zh-CN" altLang="en-US" dirty="0" smtClean="0"/>
              <a:t> </a:t>
            </a:r>
            <a:r>
              <a:rPr lang="en-US" altLang="zh-CN" dirty="0" smtClean="0"/>
              <a:t>Portal</a:t>
            </a:r>
            <a:r>
              <a:rPr lang="zh-CN" altLang="en-US" dirty="0" smtClean="0"/>
              <a:t>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234618151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我们的培养目标：数据科学家</a:t>
            </a:r>
            <a:endParaRPr kumimoji="1" lang="zh-CN" altLang="en-US" sz="3200" dirty="0"/>
          </a:p>
        </p:txBody>
      </p:sp>
      <p:sp>
        <p:nvSpPr>
          <p:cNvPr id="3" name="内容占位符 2"/>
          <p:cNvSpPr>
            <a:spLocks noGrp="1"/>
          </p:cNvSpPr>
          <p:nvPr>
            <p:ph idx="1"/>
          </p:nvPr>
        </p:nvSpPr>
        <p:spPr>
          <a:xfrm>
            <a:off x="457200" y="1200150"/>
            <a:ext cx="8229600" cy="3693529"/>
          </a:xfrm>
        </p:spPr>
        <p:txBody>
          <a:bodyPr>
            <a:normAutofit fontScale="70000" lnSpcReduction="20000"/>
          </a:bodyPr>
          <a:lstStyle/>
          <a:p>
            <a:r>
              <a:rPr kumimoji="1" lang="zh-CN" altLang="en-US" dirty="0" smtClean="0"/>
              <a:t>什么是数据科学家？</a:t>
            </a:r>
            <a:endParaRPr kumimoji="1" lang="en-US" altLang="zh-CN" dirty="0" smtClean="0"/>
          </a:p>
          <a:p>
            <a:pPr lvl="1"/>
            <a:r>
              <a:rPr kumimoji="1" lang="en-US" altLang="zh-CN" dirty="0"/>
              <a:t>Statistics (S</a:t>
            </a:r>
            <a:r>
              <a:rPr kumimoji="1" lang="en-US" altLang="zh-CN" dirty="0" smtClean="0"/>
              <a:t>)</a:t>
            </a:r>
            <a:r>
              <a:rPr kumimoji="1" lang="zh-CN" altLang="en-US" dirty="0" smtClean="0"/>
              <a:t> 统计</a:t>
            </a:r>
            <a:endParaRPr kumimoji="1" lang="en-US" altLang="zh-CN" dirty="0"/>
          </a:p>
          <a:p>
            <a:pPr lvl="1"/>
            <a:r>
              <a:rPr kumimoji="1" lang="en-US" altLang="zh-CN" dirty="0"/>
              <a:t>Domain (science) knowledge (D</a:t>
            </a:r>
            <a:r>
              <a:rPr kumimoji="1" lang="en-US" altLang="zh-CN" dirty="0" smtClean="0"/>
              <a:t>)</a:t>
            </a:r>
            <a:r>
              <a:rPr kumimoji="1" lang="zh-CN" altLang="en-US" dirty="0" smtClean="0"/>
              <a:t> 领域知识</a:t>
            </a:r>
            <a:endParaRPr kumimoji="1" lang="en-US" altLang="zh-CN" dirty="0"/>
          </a:p>
          <a:p>
            <a:pPr lvl="1"/>
            <a:r>
              <a:rPr kumimoji="1" lang="en-US" altLang="zh-CN" dirty="0"/>
              <a:t>Computing (C</a:t>
            </a:r>
            <a:r>
              <a:rPr kumimoji="1" lang="en-US" altLang="zh-CN" dirty="0" smtClean="0"/>
              <a:t>)</a:t>
            </a:r>
            <a:r>
              <a:rPr kumimoji="1" lang="zh-CN" altLang="en-US" dirty="0" smtClean="0"/>
              <a:t> 计算</a:t>
            </a:r>
            <a:endParaRPr kumimoji="1" lang="en-US" altLang="zh-CN" dirty="0"/>
          </a:p>
          <a:p>
            <a:pPr lvl="1"/>
            <a:r>
              <a:rPr kumimoji="1" lang="en-US" altLang="zh-CN" dirty="0"/>
              <a:t>Collaboration (“team work”) (C</a:t>
            </a:r>
            <a:r>
              <a:rPr kumimoji="1" lang="en-US" altLang="zh-CN" dirty="0" smtClean="0"/>
              <a:t>)</a:t>
            </a:r>
            <a:r>
              <a:rPr kumimoji="1" lang="zh-CN" altLang="en-US" dirty="0" smtClean="0"/>
              <a:t> 团队合作</a:t>
            </a:r>
            <a:endParaRPr kumimoji="1" lang="en-US" altLang="zh-CN" dirty="0"/>
          </a:p>
          <a:p>
            <a:pPr lvl="1"/>
            <a:r>
              <a:rPr kumimoji="1" lang="en-US" altLang="zh-CN" dirty="0"/>
              <a:t>Communication (to </a:t>
            </a:r>
            <a:r>
              <a:rPr kumimoji="1" lang="en-US" altLang="zh-CN" dirty="0" err="1"/>
              <a:t>ousiders</a:t>
            </a:r>
            <a:r>
              <a:rPr kumimoji="1" lang="en-US" altLang="zh-CN" dirty="0"/>
              <a:t>) (C)</a:t>
            </a:r>
            <a:r>
              <a:rPr kumimoji="1" lang="zh-CN" altLang="en-US" dirty="0"/>
              <a:t> </a:t>
            </a:r>
            <a:r>
              <a:rPr kumimoji="1" lang="zh-CN" altLang="en-US" dirty="0" smtClean="0"/>
              <a:t> 善于同外行沟通</a:t>
            </a:r>
            <a:endParaRPr kumimoji="1" lang="en-US" altLang="zh-CN" dirty="0" smtClean="0"/>
          </a:p>
          <a:p>
            <a:pPr lvl="1"/>
            <a:endParaRPr kumimoji="1" lang="en-US" altLang="zh-CN" dirty="0" smtClean="0"/>
          </a:p>
          <a:p>
            <a:pPr marL="0" indent="0">
              <a:buNone/>
            </a:pPr>
            <a:r>
              <a:rPr kumimoji="1" lang="en-US" altLang="zh-CN" sz="4600" dirty="0" smtClean="0">
                <a:solidFill>
                  <a:srgbClr val="FF0000"/>
                </a:solidFill>
              </a:rPr>
              <a:t>Data Science = SDC^3</a:t>
            </a:r>
          </a:p>
          <a:p>
            <a:pPr marL="0" indent="0">
              <a:buNone/>
            </a:pPr>
            <a:endParaRPr kumimoji="1" lang="en-US" altLang="zh-CN" dirty="0" smtClean="0"/>
          </a:p>
          <a:p>
            <a:pPr marL="0" indent="0">
              <a:buNone/>
            </a:pPr>
            <a:r>
              <a:rPr kumimoji="1" lang="en-US" altLang="zh-CN" sz="2600" dirty="0" smtClean="0"/>
              <a:t>Bin</a:t>
            </a:r>
            <a:r>
              <a:rPr kumimoji="1" lang="zh-CN" altLang="en-US" sz="2600" dirty="0" smtClean="0"/>
              <a:t> </a:t>
            </a:r>
            <a:r>
              <a:rPr kumimoji="1" lang="en-US" altLang="zh-CN" sz="2600" dirty="0" smtClean="0"/>
              <a:t>Yu,</a:t>
            </a:r>
            <a:r>
              <a:rPr kumimoji="1" lang="zh-CN" altLang="en-US" sz="2600" dirty="0" smtClean="0"/>
              <a:t> </a:t>
            </a:r>
            <a:r>
              <a:rPr kumimoji="1" lang="en-US" altLang="zh-CN" sz="2600" dirty="0" smtClean="0"/>
              <a:t>Let Us Own Data Science,</a:t>
            </a:r>
            <a:r>
              <a:rPr kumimoji="1" lang="zh-CN" altLang="en-US" sz="2600" dirty="0" smtClean="0"/>
              <a:t> </a:t>
            </a:r>
            <a:r>
              <a:rPr kumimoji="1" lang="en-US" altLang="zh-CN" sz="2600" dirty="0" smtClean="0"/>
              <a:t>2014.</a:t>
            </a:r>
            <a:r>
              <a:rPr kumimoji="1" lang="zh-CN" altLang="en-US" sz="2600" dirty="0" smtClean="0"/>
              <a:t> </a:t>
            </a:r>
            <a:endParaRPr kumimoji="1" lang="en-US" altLang="zh-CN" sz="2600" dirty="0" smtClean="0"/>
          </a:p>
          <a:p>
            <a:pPr marL="0" indent="0">
              <a:buNone/>
            </a:pPr>
            <a:r>
              <a:rPr kumimoji="1" lang="en-US" altLang="zh-CN" sz="2600" dirty="0" smtClean="0">
                <a:hlinkClick r:id="rId2"/>
              </a:rPr>
              <a:t>http://www.stat.berkeley.edu/~binyu/ps/papers2014/IMS-pres-address14-yu.pdf</a:t>
            </a:r>
            <a:r>
              <a:rPr kumimoji="1" lang="zh-CN" altLang="en-US" sz="2600" dirty="0" smtClean="0"/>
              <a:t> </a:t>
            </a:r>
          </a:p>
        </p:txBody>
      </p:sp>
    </p:spTree>
    <p:extLst>
      <p:ext uri="{BB962C8B-B14F-4D97-AF65-F5344CB8AC3E}">
        <p14:creationId xmlns:p14="http://schemas.microsoft.com/office/powerpoint/2010/main" val="3894514489"/>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a:t>
            </a:r>
            <a:r>
              <a:rPr kumimoji="1" lang="zh-CN" altLang="en-US" sz="3200" smtClean="0"/>
              <a:t>：公共服务</a:t>
            </a:r>
            <a:endParaRPr kumimoji="1" lang="zh-CN" altLang="en-US" sz="3200" dirty="0"/>
          </a:p>
        </p:txBody>
      </p:sp>
      <p:sp>
        <p:nvSpPr>
          <p:cNvPr id="4" name="内容占位符 2"/>
          <p:cNvSpPr>
            <a:spLocks noGrp="1"/>
          </p:cNvSpPr>
          <p:nvPr>
            <p:ph idx="1"/>
          </p:nvPr>
        </p:nvSpPr>
        <p:spPr>
          <a:xfrm>
            <a:off x="457200" y="1200151"/>
            <a:ext cx="8229600" cy="3394472"/>
          </a:xfrm>
        </p:spPr>
        <p:txBody>
          <a:bodyPr>
            <a:normAutofit/>
          </a:bodyPr>
          <a:lstStyle/>
          <a:p>
            <a:r>
              <a:rPr kumimoji="1" lang="zh-CN" altLang="en-US" dirty="0" smtClean="0">
                <a:latin typeface="Adobe 宋体 Std L"/>
                <a:ea typeface="Adobe 宋体 Std L"/>
                <a:cs typeface="Adobe 宋体 Std L"/>
              </a:rPr>
              <a:t>芝加哥发现</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如果有人报告说垃圾桶损坏了</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一周之后就会有人报告有老鼠出现</a:t>
            </a:r>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3671546165"/>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实时的数据市场服务：风险</a:t>
            </a:r>
            <a:endParaRPr kumimoji="1" lang="zh-CN" altLang="en-US" sz="3200" dirty="0"/>
          </a:p>
        </p:txBody>
      </p:sp>
      <p:sp>
        <p:nvSpPr>
          <p:cNvPr id="4" name="内容占位符 2"/>
          <p:cNvSpPr>
            <a:spLocks noGrp="1"/>
          </p:cNvSpPr>
          <p:nvPr>
            <p:ph idx="1"/>
          </p:nvPr>
        </p:nvSpPr>
        <p:spPr>
          <a:xfrm>
            <a:off x="457200" y="1200151"/>
            <a:ext cx="8229600" cy="3394472"/>
          </a:xfrm>
        </p:spPr>
        <p:txBody>
          <a:bodyPr>
            <a:normAutofit/>
          </a:bodyPr>
          <a:lstStyle/>
          <a:p>
            <a:r>
              <a:rPr kumimoji="1" lang="zh-CN" altLang="en-US" dirty="0" smtClean="0">
                <a:latin typeface="Adobe 宋体 Std L"/>
                <a:ea typeface="Adobe 宋体 Std L"/>
                <a:cs typeface="Adobe 宋体 Std L"/>
              </a:rPr>
              <a:t>法律风险</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数据的隐私和安全</a:t>
            </a:r>
            <a:endParaRPr kumimoji="1" lang="en-US" altLang="zh-CN" dirty="0" smtClean="0">
              <a:latin typeface="Adobe 宋体 Std L"/>
              <a:ea typeface="Adobe 宋体 Std L"/>
              <a:cs typeface="Adobe 宋体 Std L"/>
            </a:endParaRPr>
          </a:p>
          <a:p>
            <a:r>
              <a:rPr kumimoji="1" lang="zh-CN" altLang="en-US" dirty="0" smtClean="0">
                <a:latin typeface="Adobe 宋体 Std L"/>
                <a:ea typeface="Adobe 宋体 Std L"/>
                <a:cs typeface="Adobe 宋体 Std L"/>
              </a:rPr>
              <a:t>人的观念的改变</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愿意卖自己的数据么？</a:t>
            </a:r>
            <a:endParaRPr kumimoji="1" lang="en-US" altLang="zh-CN" dirty="0" smtClean="0">
              <a:latin typeface="Adobe 宋体 Std L"/>
              <a:ea typeface="Adobe 宋体 Std L"/>
              <a:cs typeface="Adobe 宋体 Std L"/>
            </a:endParaRPr>
          </a:p>
          <a:p>
            <a:pPr lvl="1"/>
            <a:r>
              <a:rPr kumimoji="1" lang="zh-CN" altLang="en-US" dirty="0" smtClean="0">
                <a:latin typeface="Adobe 宋体 Std L"/>
                <a:ea typeface="Adobe 宋体 Std L"/>
                <a:cs typeface="Adobe 宋体 Std L"/>
              </a:rPr>
              <a:t>愿意买别人的数据么？</a:t>
            </a:r>
            <a:endParaRPr kumimoji="1" lang="en-US" altLang="zh-CN" dirty="0" smtClean="0">
              <a:latin typeface="Adobe 宋体 Std L"/>
              <a:ea typeface="Adobe 宋体 Std L"/>
              <a:cs typeface="Adobe 宋体 Std L"/>
            </a:endParaRPr>
          </a:p>
        </p:txBody>
      </p:sp>
    </p:spTree>
    <p:extLst>
      <p:ext uri="{BB962C8B-B14F-4D97-AF65-F5344CB8AC3E}">
        <p14:creationId xmlns:p14="http://schemas.microsoft.com/office/powerpoint/2010/main" val="2360797857"/>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Adobe 宋体 Std L"/>
                <a:ea typeface="Adobe 宋体 Std L"/>
                <a:cs typeface="Adobe 宋体 Std L"/>
              </a:rPr>
              <a:t>什么样的大数据系统</a:t>
            </a:r>
            <a:r>
              <a:rPr lang="zh-CN" altLang="en-US" sz="3600" dirty="0" smtClean="0">
                <a:latin typeface="Adobe 宋体 Std L"/>
                <a:ea typeface="Adobe 宋体 Std L"/>
                <a:cs typeface="Adobe 宋体 Std L"/>
              </a:rPr>
              <a:t>产品会成功？</a:t>
            </a:r>
            <a:endParaRPr lang="en-US" sz="3600" dirty="0">
              <a:latin typeface="Adobe 宋体 Std L"/>
              <a:ea typeface="Adobe 宋体 Std L"/>
              <a:cs typeface="Adobe 宋体 Std L"/>
            </a:endParaRPr>
          </a:p>
        </p:txBody>
      </p:sp>
      <p:sp>
        <p:nvSpPr>
          <p:cNvPr id="3" name="Content Placeholder 2"/>
          <p:cNvSpPr>
            <a:spLocks noGrp="1"/>
          </p:cNvSpPr>
          <p:nvPr>
            <p:ph idx="1"/>
          </p:nvPr>
        </p:nvSpPr>
        <p:spPr/>
        <p:txBody>
          <a:bodyPr>
            <a:normAutofit/>
          </a:bodyPr>
          <a:lstStyle/>
          <a:p>
            <a:r>
              <a:rPr lang="zh-CN" altLang="en-US" dirty="0" smtClean="0">
                <a:latin typeface="Adobe 宋体 Std L"/>
                <a:ea typeface="Adobe 宋体 Std L"/>
                <a:cs typeface="Adobe 宋体 Std L"/>
              </a:rPr>
              <a:t>通用的解决方案</a:t>
            </a:r>
            <a:endParaRPr lang="en-US" altLang="zh-CN" dirty="0" smtClean="0">
              <a:latin typeface="Adobe 宋体 Std L"/>
              <a:ea typeface="Adobe 宋体 Std L"/>
              <a:cs typeface="Adobe 宋体 Std L"/>
            </a:endParaRPr>
          </a:p>
          <a:p>
            <a:pPr lvl="1"/>
            <a:r>
              <a:rPr lang="zh-CN" altLang="en-US" dirty="0" smtClean="0">
                <a:latin typeface="Adobe 宋体 Std L"/>
                <a:ea typeface="Adobe 宋体 Std L"/>
                <a:cs typeface="Adobe 宋体 Std L"/>
              </a:rPr>
              <a:t>而非只有少数数据科学家才会用的解决方案</a:t>
            </a:r>
            <a:endParaRPr lang="en-US" altLang="zh-CN" dirty="0" smtClean="0">
              <a:latin typeface="Adobe 宋体 Std L"/>
              <a:ea typeface="Adobe 宋体 Std L"/>
              <a:cs typeface="Adobe 宋体 Std L"/>
            </a:endParaRPr>
          </a:p>
          <a:p>
            <a:pPr lvl="1"/>
            <a:endParaRPr lang="en-US" altLang="zh-CN" dirty="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p:txBody>
      </p:sp>
      <p:pic>
        <p:nvPicPr>
          <p:cNvPr id="5" name="Picture 4"/>
          <p:cNvPicPr>
            <a:picLocks noChangeAspect="1"/>
          </p:cNvPicPr>
          <p:nvPr/>
        </p:nvPicPr>
        <p:blipFill>
          <a:blip r:embed="rId2"/>
          <a:stretch>
            <a:fillRect/>
          </a:stretch>
        </p:blipFill>
        <p:spPr>
          <a:xfrm>
            <a:off x="1715721" y="2447290"/>
            <a:ext cx="5369974" cy="1820422"/>
          </a:xfrm>
          <a:prstGeom prst="rect">
            <a:avLst/>
          </a:prstGeom>
        </p:spPr>
      </p:pic>
      <p:sp>
        <p:nvSpPr>
          <p:cNvPr id="6" name="TextBox 5"/>
          <p:cNvSpPr txBox="1"/>
          <p:nvPr/>
        </p:nvSpPr>
        <p:spPr>
          <a:xfrm>
            <a:off x="188803" y="4755118"/>
            <a:ext cx="4025073"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smtClean="0"/>
              <a:t>Tableau</a:t>
            </a:r>
            <a:r>
              <a:rPr lang="zh-CN" altLang="en-US" dirty="0" smtClean="0"/>
              <a:t>公司网站，于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3923452995"/>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Adobe 宋体 Std L"/>
                <a:ea typeface="Adobe 宋体 Std L"/>
                <a:cs typeface="Adobe 宋体 Std L"/>
              </a:rPr>
              <a:t>什么样的大数据系统</a:t>
            </a:r>
            <a:r>
              <a:rPr lang="zh-CN" altLang="en-US" sz="3600" dirty="0" smtClean="0">
                <a:latin typeface="Adobe 宋体 Std L"/>
                <a:ea typeface="Adobe 宋体 Std L"/>
                <a:cs typeface="Adobe 宋体 Std L"/>
              </a:rPr>
              <a:t>产品会成功？</a:t>
            </a:r>
            <a:endParaRPr lang="en-US" sz="3600" dirty="0">
              <a:latin typeface="Adobe 宋体 Std L"/>
              <a:ea typeface="Adobe 宋体 Std L"/>
              <a:cs typeface="Adobe 宋体 Std L"/>
            </a:endParaRPr>
          </a:p>
        </p:txBody>
      </p:sp>
      <p:sp>
        <p:nvSpPr>
          <p:cNvPr id="3" name="Content Placeholder 2"/>
          <p:cNvSpPr>
            <a:spLocks noGrp="1"/>
          </p:cNvSpPr>
          <p:nvPr>
            <p:ph idx="1"/>
          </p:nvPr>
        </p:nvSpPr>
        <p:spPr/>
        <p:txBody>
          <a:bodyPr>
            <a:normAutofit/>
          </a:bodyPr>
          <a:lstStyle/>
          <a:p>
            <a:r>
              <a:rPr lang="zh-CN" altLang="en-US" dirty="0" smtClean="0">
                <a:latin typeface="Adobe 宋体 Std L"/>
                <a:ea typeface="Adobe 宋体 Std L"/>
                <a:cs typeface="Adobe 宋体 Std L"/>
              </a:rPr>
              <a:t>集成的、易用的解决方案</a:t>
            </a:r>
            <a:endParaRPr lang="en-US" altLang="zh-CN" dirty="0" smtClean="0">
              <a:latin typeface="Adobe 宋体 Std L"/>
              <a:ea typeface="Adobe 宋体 Std L"/>
              <a:cs typeface="Adobe 宋体 Std L"/>
            </a:endParaRPr>
          </a:p>
          <a:p>
            <a:pPr lvl="1"/>
            <a:r>
              <a:rPr lang="zh-CN" altLang="en-US" dirty="0" smtClean="0">
                <a:latin typeface="Adobe 宋体 Std L"/>
                <a:ea typeface="Adobe 宋体 Std L"/>
                <a:cs typeface="Adobe 宋体 Std L"/>
              </a:rPr>
              <a:t>而非一堆组件（例如</a:t>
            </a:r>
            <a:r>
              <a:rPr lang="en-US" altLang="zh-CN" dirty="0" smtClean="0">
                <a:latin typeface="Adobe 宋体 Std L"/>
                <a:ea typeface="Adobe 宋体 Std L"/>
                <a:cs typeface="Adobe 宋体 Std L"/>
              </a:rPr>
              <a:t>Hadoop</a:t>
            </a:r>
            <a:r>
              <a:rPr lang="zh-CN" altLang="en-US" dirty="0" smtClean="0">
                <a:latin typeface="Adobe 宋体 Std L"/>
                <a:ea typeface="Adobe 宋体 Std L"/>
                <a:cs typeface="Adobe 宋体 Std L"/>
              </a:rPr>
              <a:t>）</a:t>
            </a:r>
            <a:endParaRPr lang="en-US" altLang="zh-CN" dirty="0" smtClean="0">
              <a:latin typeface="Adobe 宋体 Std L"/>
              <a:ea typeface="Adobe 宋体 Std L"/>
              <a:cs typeface="Adobe 宋体 Std L"/>
            </a:endParaRPr>
          </a:p>
          <a:p>
            <a:pPr lvl="1"/>
            <a:endParaRPr lang="en-US" altLang="zh-CN" dirty="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p:txBody>
      </p:sp>
      <p:pic>
        <p:nvPicPr>
          <p:cNvPr id="4" name="Picture 3"/>
          <p:cNvPicPr>
            <a:picLocks noChangeAspect="1"/>
          </p:cNvPicPr>
          <p:nvPr/>
        </p:nvPicPr>
        <p:blipFill>
          <a:blip r:embed="rId2"/>
          <a:stretch>
            <a:fillRect/>
          </a:stretch>
        </p:blipFill>
        <p:spPr>
          <a:xfrm>
            <a:off x="1036533" y="2394916"/>
            <a:ext cx="6684094" cy="2358714"/>
          </a:xfrm>
          <a:prstGeom prst="rect">
            <a:avLst/>
          </a:prstGeom>
        </p:spPr>
      </p:pic>
      <p:sp>
        <p:nvSpPr>
          <p:cNvPr id="6" name="TextBox 5"/>
          <p:cNvSpPr txBox="1"/>
          <p:nvPr/>
        </p:nvSpPr>
        <p:spPr>
          <a:xfrm>
            <a:off x="188803" y="4755118"/>
            <a:ext cx="3908868"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err="1" smtClean="0"/>
              <a:t>Splunk</a:t>
            </a:r>
            <a:r>
              <a:rPr lang="zh-CN" altLang="en-US" dirty="0" smtClean="0"/>
              <a:t>公司网站，于</a:t>
            </a:r>
            <a:r>
              <a:rPr lang="en-US" altLang="zh-CN" dirty="0" smtClean="0"/>
              <a:t>2014/9</a:t>
            </a:r>
            <a:r>
              <a:rPr lang="zh-CN" altLang="en-US" dirty="0" smtClean="0"/>
              <a:t>截图</a:t>
            </a:r>
            <a:endParaRPr lang="en-US" dirty="0"/>
          </a:p>
        </p:txBody>
      </p:sp>
    </p:spTree>
    <p:extLst>
      <p:ext uri="{BB962C8B-B14F-4D97-AF65-F5344CB8AC3E}">
        <p14:creationId xmlns:p14="http://schemas.microsoft.com/office/powerpoint/2010/main" val="421867360"/>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latin typeface="Adobe 宋体 Std L"/>
                <a:ea typeface="Adobe 宋体 Std L"/>
                <a:cs typeface="Adobe 宋体 Std L"/>
              </a:rPr>
              <a:t>什么样的大数据系统</a:t>
            </a:r>
            <a:r>
              <a:rPr lang="zh-CN" altLang="en-US" sz="3600" dirty="0">
                <a:latin typeface="Adobe 宋体 Std L"/>
                <a:ea typeface="Adobe 宋体 Std L"/>
                <a:cs typeface="Adobe 宋体 Std L"/>
              </a:rPr>
              <a:t>产品会成功？</a:t>
            </a:r>
            <a:endParaRPr lang="en-US" sz="3600" dirty="0">
              <a:latin typeface="Adobe 宋体 Std L"/>
              <a:ea typeface="Adobe 宋体 Std L"/>
              <a:cs typeface="Adobe 宋体 Std L"/>
            </a:endParaRPr>
          </a:p>
        </p:txBody>
      </p:sp>
      <p:sp>
        <p:nvSpPr>
          <p:cNvPr id="3" name="Content Placeholder 2"/>
          <p:cNvSpPr>
            <a:spLocks noGrp="1"/>
          </p:cNvSpPr>
          <p:nvPr>
            <p:ph idx="1"/>
          </p:nvPr>
        </p:nvSpPr>
        <p:spPr/>
        <p:txBody>
          <a:bodyPr>
            <a:normAutofit/>
          </a:bodyPr>
          <a:lstStyle/>
          <a:p>
            <a:r>
              <a:rPr lang="zh-CN" altLang="en-US" dirty="0" smtClean="0">
                <a:latin typeface="Adobe 宋体 Std L"/>
                <a:ea typeface="Adobe 宋体 Std L"/>
                <a:cs typeface="Adobe 宋体 Std L"/>
              </a:rPr>
              <a:t>可扩展的数据集成产品</a:t>
            </a:r>
            <a:endParaRPr lang="en-US" altLang="zh-CN" dirty="0" smtClean="0">
              <a:latin typeface="Adobe 宋体 Std L"/>
              <a:ea typeface="Adobe 宋体 Std L"/>
              <a:cs typeface="Adobe 宋体 Std L"/>
            </a:endParaRPr>
          </a:p>
          <a:p>
            <a:pPr lvl="1"/>
            <a:r>
              <a:rPr lang="zh-CN" altLang="en-US" dirty="0" smtClean="0">
                <a:latin typeface="Adobe 宋体 Std L"/>
                <a:ea typeface="Adobe 宋体 Std L"/>
                <a:cs typeface="Adobe 宋体 Std L"/>
              </a:rPr>
              <a:t>大数据小数据相结合</a:t>
            </a:r>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a:p>
            <a:pPr lvl="1"/>
            <a:endParaRPr lang="en-US" altLang="zh-CN" dirty="0" smtClean="0">
              <a:latin typeface="Adobe 宋体 Std L"/>
              <a:ea typeface="Adobe 宋体 Std L"/>
              <a:cs typeface="Adobe 宋体 Std L"/>
            </a:endParaRPr>
          </a:p>
        </p:txBody>
      </p:sp>
      <p:sp>
        <p:nvSpPr>
          <p:cNvPr id="6" name="TextBox 5"/>
          <p:cNvSpPr txBox="1"/>
          <p:nvPr/>
        </p:nvSpPr>
        <p:spPr>
          <a:xfrm>
            <a:off x="188803" y="4755118"/>
            <a:ext cx="4364897" cy="369332"/>
          </a:xfrm>
          <a:prstGeom prst="rect">
            <a:avLst/>
          </a:prstGeom>
          <a:noFill/>
        </p:spPr>
        <p:txBody>
          <a:bodyPr wrap="none" rtlCol="0">
            <a:spAutoFit/>
          </a:bodyPr>
          <a:lstStyle/>
          <a:p>
            <a:r>
              <a:rPr lang="zh-CN" altLang="en-US" dirty="0" smtClean="0"/>
              <a:t>来源</a:t>
            </a:r>
            <a:r>
              <a:rPr lang="en-US" altLang="zh-CN" dirty="0" smtClean="0"/>
              <a:t>:</a:t>
            </a:r>
            <a:r>
              <a:rPr lang="zh-CN" altLang="en-US" dirty="0"/>
              <a:t> </a:t>
            </a:r>
            <a:r>
              <a:rPr lang="en-US" altLang="zh-CN" dirty="0" err="1" smtClean="0"/>
              <a:t>Informatica</a:t>
            </a:r>
            <a:r>
              <a:rPr lang="zh-CN" altLang="en-US" dirty="0" smtClean="0"/>
              <a:t>公司网站，于</a:t>
            </a:r>
            <a:r>
              <a:rPr lang="en-US" altLang="zh-CN" dirty="0" smtClean="0"/>
              <a:t>2014/9</a:t>
            </a:r>
            <a:r>
              <a:rPr lang="zh-CN" altLang="en-US" dirty="0" smtClean="0"/>
              <a:t>截图</a:t>
            </a:r>
            <a:endParaRPr lang="en-US" dirty="0"/>
          </a:p>
        </p:txBody>
      </p:sp>
      <p:pic>
        <p:nvPicPr>
          <p:cNvPr id="7" name="Picture 6"/>
          <p:cNvPicPr>
            <a:picLocks noChangeAspect="1"/>
          </p:cNvPicPr>
          <p:nvPr/>
        </p:nvPicPr>
        <p:blipFill>
          <a:blip r:embed="rId2"/>
          <a:stretch>
            <a:fillRect/>
          </a:stretch>
        </p:blipFill>
        <p:spPr>
          <a:xfrm>
            <a:off x="2328474" y="2294664"/>
            <a:ext cx="4483389" cy="2460454"/>
          </a:xfrm>
          <a:prstGeom prst="rect">
            <a:avLst/>
          </a:prstGeom>
        </p:spPr>
      </p:pic>
    </p:spTree>
    <p:extLst>
      <p:ext uri="{BB962C8B-B14F-4D97-AF65-F5344CB8AC3E}">
        <p14:creationId xmlns:p14="http://schemas.microsoft.com/office/powerpoint/2010/main" val="2823649196"/>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zh-CN" altLang="en-US" b="1" cap="all" dirty="0" smtClean="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本节课总结</a:t>
            </a:r>
            <a:endParaRPr kumimoji="1" lang="zh-CN" altLang="en-US" dirty="0"/>
          </a:p>
        </p:txBody>
      </p:sp>
      <p:sp>
        <p:nvSpPr>
          <p:cNvPr id="4" name="副标题 3"/>
          <p:cNvSpPr>
            <a:spLocks noGrp="1"/>
          </p:cNvSpPr>
          <p:nvPr>
            <p:ph type="subTitle" idx="1"/>
          </p:nvPr>
        </p:nvSpPr>
        <p:spPr/>
        <p:txBody>
          <a:bodyPr/>
          <a:lstStyle/>
          <a:p>
            <a:endParaRPr kumimoji="1" lang="zh-CN" altLang="en-US"/>
          </a:p>
        </p:txBody>
      </p:sp>
    </p:spTree>
    <p:extLst>
      <p:ext uri="{BB962C8B-B14F-4D97-AF65-F5344CB8AC3E}">
        <p14:creationId xmlns:p14="http://schemas.microsoft.com/office/powerpoint/2010/main" val="2035731382"/>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a:t>大数据系统的核心设计思想</a:t>
            </a:r>
          </a:p>
        </p:txBody>
      </p:sp>
      <p:sp>
        <p:nvSpPr>
          <p:cNvPr id="3" name="内容占位符 2"/>
          <p:cNvSpPr>
            <a:spLocks noGrp="1"/>
          </p:cNvSpPr>
          <p:nvPr>
            <p:ph idx="1"/>
          </p:nvPr>
        </p:nvSpPr>
        <p:spPr>
          <a:xfrm>
            <a:off x="457200" y="1200151"/>
            <a:ext cx="7774281" cy="2835627"/>
          </a:xfrm>
        </p:spPr>
        <p:txBody>
          <a:bodyPr>
            <a:normAutofit fontScale="92500" lnSpcReduction="20000"/>
          </a:bodyPr>
          <a:lstStyle/>
          <a:p>
            <a:r>
              <a:rPr kumimoji="1" lang="zh-CN" altLang="en-US" dirty="0"/>
              <a:t>向外扩展</a:t>
            </a:r>
            <a:r>
              <a:rPr kumimoji="1" lang="en-US" altLang="zh-CN" dirty="0"/>
              <a:t>(Scale</a:t>
            </a:r>
            <a:r>
              <a:rPr kumimoji="1" lang="zh-CN" altLang="en-US" dirty="0"/>
              <a:t> </a:t>
            </a:r>
            <a:r>
              <a:rPr kumimoji="1" lang="en-US" altLang="zh-CN" dirty="0"/>
              <a:t>Out)</a:t>
            </a:r>
            <a:r>
              <a:rPr kumimoji="1" lang="zh-CN" altLang="en-US" dirty="0"/>
              <a:t>而非向上扩展</a:t>
            </a:r>
            <a:r>
              <a:rPr kumimoji="1" lang="en-US" altLang="zh-CN" dirty="0"/>
              <a:t>(Scale</a:t>
            </a:r>
            <a:r>
              <a:rPr kumimoji="1" lang="zh-CN" altLang="en-US" dirty="0"/>
              <a:t> </a:t>
            </a:r>
            <a:r>
              <a:rPr kumimoji="1" lang="en-US" altLang="zh-CN" dirty="0"/>
              <a:t>Up)</a:t>
            </a:r>
          </a:p>
          <a:p>
            <a:r>
              <a:rPr kumimoji="1" lang="zh-CN" altLang="en-US" dirty="0"/>
              <a:t>使用便宜的硬件，通过冗余来对抗不可靠性</a:t>
            </a:r>
            <a:endParaRPr kumimoji="1" lang="en-US" altLang="zh-CN" dirty="0"/>
          </a:p>
          <a:p>
            <a:r>
              <a:rPr kumimoji="1" lang="zh-CN" altLang="en-US" dirty="0"/>
              <a:t>简化数据模型与同步方法，减少同步的开销</a:t>
            </a:r>
            <a:endParaRPr kumimoji="1" lang="en-US" altLang="zh-CN" dirty="0"/>
          </a:p>
          <a:p>
            <a:r>
              <a:rPr kumimoji="1" lang="zh-CN" altLang="en-US" dirty="0"/>
              <a:t>通过高度的，多个层次的抽象，简化用户的编程</a:t>
            </a:r>
            <a:endParaRPr kumimoji="1" lang="en-US" altLang="zh-CN" dirty="0"/>
          </a:p>
          <a:p>
            <a:r>
              <a:rPr kumimoji="1" lang="zh-CN" altLang="en-US" dirty="0"/>
              <a:t>自动化的资源管理和调度</a:t>
            </a:r>
            <a:endParaRPr kumimoji="1" lang="en-US" altLang="zh-CN" dirty="0"/>
          </a:p>
          <a:p>
            <a:endParaRPr kumimoji="1" lang="zh-CN" altLang="en-US" dirty="0"/>
          </a:p>
        </p:txBody>
      </p:sp>
    </p:spTree>
    <p:extLst>
      <p:ext uri="{BB962C8B-B14F-4D97-AF65-F5344CB8AC3E}">
        <p14:creationId xmlns:p14="http://schemas.microsoft.com/office/powerpoint/2010/main" val="3467904777"/>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大数据系统商业应用还需要</a:t>
            </a:r>
            <a:endParaRPr kumimoji="1" lang="zh-CN" altLang="en-US" sz="3200" dirty="0"/>
          </a:p>
        </p:txBody>
      </p:sp>
      <p:sp>
        <p:nvSpPr>
          <p:cNvPr id="3" name="内容占位符 2"/>
          <p:cNvSpPr>
            <a:spLocks noGrp="1"/>
          </p:cNvSpPr>
          <p:nvPr>
            <p:ph idx="1"/>
          </p:nvPr>
        </p:nvSpPr>
        <p:spPr>
          <a:xfrm>
            <a:off x="457200" y="1200151"/>
            <a:ext cx="7774281" cy="2835627"/>
          </a:xfrm>
        </p:spPr>
        <p:txBody>
          <a:bodyPr>
            <a:normAutofit/>
          </a:bodyPr>
          <a:lstStyle/>
          <a:p>
            <a:r>
              <a:rPr kumimoji="1" lang="zh-CN" altLang="en-US" dirty="0" smtClean="0"/>
              <a:t>灵活性</a:t>
            </a:r>
            <a:endParaRPr kumimoji="1" lang="en-US" altLang="zh-CN" dirty="0" smtClean="0"/>
          </a:p>
          <a:p>
            <a:pPr lvl="1"/>
            <a:r>
              <a:rPr kumimoji="1" lang="zh-CN" altLang="en-US" dirty="0" smtClean="0"/>
              <a:t>能与现有数据采集分析系统集成</a:t>
            </a:r>
            <a:endParaRPr kumimoji="1" lang="en-US" altLang="zh-CN" dirty="0" smtClean="0"/>
          </a:p>
          <a:p>
            <a:pPr lvl="1"/>
            <a:r>
              <a:rPr kumimoji="1" lang="zh-CN" altLang="en-US" dirty="0" smtClean="0"/>
              <a:t>能够移植到不同行业</a:t>
            </a:r>
            <a:endParaRPr kumimoji="1" lang="en-US" altLang="zh-CN" dirty="0" smtClean="0"/>
          </a:p>
          <a:p>
            <a:r>
              <a:rPr kumimoji="1" lang="zh-CN" altLang="en-US" dirty="0" smtClean="0"/>
              <a:t>易用：提供了完整的功能</a:t>
            </a:r>
            <a:endParaRPr kumimoji="1" lang="en-US" altLang="zh-CN" dirty="0" smtClean="0"/>
          </a:p>
          <a:p>
            <a:r>
              <a:rPr kumimoji="1" lang="zh-CN" altLang="en-US" dirty="0" smtClean="0"/>
              <a:t>安全与隐私保护</a:t>
            </a:r>
            <a:endParaRPr kumimoji="1" lang="zh-CN" altLang="en-US" dirty="0"/>
          </a:p>
        </p:txBody>
      </p:sp>
    </p:spTree>
    <p:extLst>
      <p:ext uri="{BB962C8B-B14F-4D97-AF65-F5344CB8AC3E}">
        <p14:creationId xmlns:p14="http://schemas.microsoft.com/office/powerpoint/2010/main" val="422090828"/>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zh-CN" altLang="en-US" sz="3200" dirty="0" smtClean="0"/>
              <a:t>后续课程</a:t>
            </a:r>
            <a:endParaRPr kumimoji="1" lang="zh-CN" altLang="en-US" sz="3200" dirty="0"/>
          </a:p>
        </p:txBody>
      </p:sp>
      <p:sp>
        <p:nvSpPr>
          <p:cNvPr id="3" name="内容占位符 2"/>
          <p:cNvSpPr>
            <a:spLocks noGrp="1"/>
          </p:cNvSpPr>
          <p:nvPr>
            <p:ph idx="1"/>
          </p:nvPr>
        </p:nvSpPr>
        <p:spPr>
          <a:xfrm>
            <a:off x="457200" y="1200151"/>
            <a:ext cx="7774281" cy="3602758"/>
          </a:xfrm>
        </p:spPr>
        <p:txBody>
          <a:bodyPr>
            <a:normAutofit/>
          </a:bodyPr>
          <a:lstStyle/>
          <a:p>
            <a:r>
              <a:rPr kumimoji="1" lang="zh-CN" altLang="en-US" dirty="0" smtClean="0"/>
              <a:t>分开模块与功能来介绍</a:t>
            </a:r>
            <a:endParaRPr kumimoji="1" lang="en-US" altLang="zh-CN" dirty="0" smtClean="0"/>
          </a:p>
          <a:p>
            <a:r>
              <a:rPr kumimoji="1" lang="zh-CN" altLang="en-US" dirty="0" smtClean="0"/>
              <a:t>从底层软硬件架构开始（云计算）</a:t>
            </a:r>
            <a:endParaRPr kumimoji="1" lang="en-US" altLang="zh-CN" dirty="0" smtClean="0"/>
          </a:p>
          <a:p>
            <a:r>
              <a:rPr kumimoji="1" lang="zh-CN" altLang="en-US" dirty="0" smtClean="0"/>
              <a:t>比较基础的存储和数据处理层</a:t>
            </a:r>
            <a:endParaRPr kumimoji="1" lang="en-US" altLang="zh-CN" dirty="0" smtClean="0"/>
          </a:p>
          <a:p>
            <a:r>
              <a:rPr kumimoji="1" lang="zh-CN" altLang="en-US" dirty="0" smtClean="0"/>
              <a:t>特定功能的系统</a:t>
            </a:r>
            <a:endParaRPr kumimoji="1" lang="en-US" altLang="zh-CN" dirty="0" smtClean="0"/>
          </a:p>
          <a:p>
            <a:pPr lvl="1"/>
            <a:r>
              <a:rPr kumimoji="1" lang="zh-CN" altLang="en-US" dirty="0" smtClean="0"/>
              <a:t>流数据、文本、大规模机器学习</a:t>
            </a:r>
            <a:endParaRPr kumimoji="1" lang="en-US" altLang="zh-CN" dirty="0"/>
          </a:p>
          <a:p>
            <a:r>
              <a:rPr kumimoji="1" lang="zh-CN" altLang="en-US" dirty="0" smtClean="0"/>
              <a:t>回到数据集成</a:t>
            </a:r>
            <a:r>
              <a:rPr kumimoji="1" lang="zh-CN" altLang="en-US" dirty="0" smtClean="0"/>
              <a:t>方面</a:t>
            </a:r>
            <a:endParaRPr kumimoji="1" lang="en-US" altLang="zh-CN" dirty="0" smtClean="0"/>
          </a:p>
        </p:txBody>
      </p:sp>
    </p:spTree>
    <p:extLst>
      <p:ext uri="{BB962C8B-B14F-4D97-AF65-F5344CB8AC3E}">
        <p14:creationId xmlns:p14="http://schemas.microsoft.com/office/powerpoint/2010/main" val="369857169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kumimoji="1" lang="zh-CN" altLang="en-US" sz="3200" dirty="0" smtClean="0"/>
              <a:t>数据科学研究院：</a:t>
            </a:r>
            <a:r>
              <a:rPr kumimoji="1" lang="en-US" altLang="zh-CN" sz="3200" dirty="0" smtClean="0"/>
              <a:t/>
            </a:r>
            <a:br>
              <a:rPr kumimoji="1" lang="en-US" altLang="zh-CN" sz="3200" dirty="0" smtClean="0"/>
            </a:br>
            <a:r>
              <a:rPr kumimoji="1" lang="zh-CN" altLang="en-US" sz="3200" dirty="0" smtClean="0"/>
              <a:t>大数据职业素养系列课程</a:t>
            </a:r>
            <a:endParaRPr kumimoji="1" lang="zh-CN" altLang="en-US" sz="3200" dirty="0"/>
          </a:p>
        </p:txBody>
      </p:sp>
      <p:sp>
        <p:nvSpPr>
          <p:cNvPr id="3" name="内容占位符 2"/>
          <p:cNvSpPr>
            <a:spLocks noGrp="1"/>
          </p:cNvSpPr>
          <p:nvPr>
            <p:ph idx="1"/>
          </p:nvPr>
        </p:nvSpPr>
        <p:spPr>
          <a:xfrm>
            <a:off x="457200" y="1200150"/>
            <a:ext cx="8229600" cy="3693529"/>
          </a:xfrm>
        </p:spPr>
        <p:txBody>
          <a:bodyPr>
            <a:normAutofit fontScale="92500" lnSpcReduction="10000"/>
          </a:bodyPr>
          <a:lstStyle/>
          <a:p>
            <a:r>
              <a:rPr lang="zh-CN" altLang="en-US" dirty="0" smtClean="0"/>
              <a:t>大数据分析</a:t>
            </a:r>
            <a:r>
              <a:rPr lang="en-US" altLang="zh-CN" dirty="0"/>
              <a:t> </a:t>
            </a:r>
            <a:r>
              <a:rPr lang="en-US" altLang="zh-CN" dirty="0" smtClean="0"/>
              <a:t>(A)</a:t>
            </a:r>
            <a:r>
              <a:rPr lang="en-US" altLang="zh-CN" dirty="0"/>
              <a:t> </a:t>
            </a:r>
            <a:r>
              <a:rPr lang="en-US" altLang="zh-CN" dirty="0" smtClean="0"/>
              <a:t>(</a:t>
            </a:r>
            <a:r>
              <a:rPr lang="en-US" dirty="0" smtClean="0"/>
              <a:t>B</a:t>
            </a:r>
            <a:r>
              <a:rPr lang="en-US" dirty="0"/>
              <a:t>)</a:t>
            </a:r>
            <a:r>
              <a:rPr lang="zh-CN" altLang="en-US" dirty="0" smtClean="0"/>
              <a:t> </a:t>
            </a:r>
            <a:endParaRPr lang="en-US" altLang="zh-CN" dirty="0" smtClean="0"/>
          </a:p>
          <a:p>
            <a:r>
              <a:rPr lang="zh-CN" altLang="en-US" dirty="0" smtClean="0">
                <a:solidFill>
                  <a:srgbClr val="FF0000"/>
                </a:solidFill>
              </a:rPr>
              <a:t>大数据系统基础</a:t>
            </a:r>
            <a:r>
              <a:rPr lang="en-US" altLang="zh-CN" dirty="0" smtClean="0">
                <a:solidFill>
                  <a:srgbClr val="FF0000"/>
                </a:solidFill>
              </a:rPr>
              <a:t> (A) </a:t>
            </a:r>
            <a:r>
              <a:rPr lang="en-US" altLang="zh-CN" dirty="0" smtClean="0"/>
              <a:t>(</a:t>
            </a:r>
            <a:r>
              <a:rPr lang="en-US" dirty="0" smtClean="0"/>
              <a:t>B</a:t>
            </a:r>
            <a:r>
              <a:rPr lang="en-US" dirty="0"/>
              <a:t>)</a:t>
            </a:r>
            <a:r>
              <a:rPr lang="zh-CN" altLang="en-US" dirty="0" smtClean="0"/>
              <a:t> </a:t>
            </a:r>
            <a:endParaRPr lang="en-US" altLang="zh-CN" dirty="0" smtClean="0"/>
          </a:p>
          <a:p>
            <a:r>
              <a:rPr lang="zh-CN" altLang="en-US" dirty="0"/>
              <a:t>大数据思维</a:t>
            </a:r>
            <a:r>
              <a:rPr lang="zh-CN" altLang="en-US" dirty="0" smtClean="0"/>
              <a:t>与行为</a:t>
            </a:r>
            <a:r>
              <a:rPr lang="zh-CN" altLang="zh-CN" dirty="0" smtClean="0"/>
              <a:t>（</a:t>
            </a:r>
            <a:r>
              <a:rPr lang="zh-CN" altLang="en-US" dirty="0" smtClean="0"/>
              <a:t>心理学</a:t>
            </a:r>
            <a:r>
              <a:rPr lang="zh-CN" altLang="zh-CN" dirty="0" smtClean="0"/>
              <a:t>）</a:t>
            </a:r>
            <a:endParaRPr lang="en-US" altLang="zh-CN" dirty="0" smtClean="0"/>
          </a:p>
          <a:p>
            <a:r>
              <a:rPr lang="zh-CN" altLang="en-US" dirty="0"/>
              <a:t>大数据管理与创</a:t>
            </a:r>
            <a:r>
              <a:rPr lang="zh-CN" altLang="en-US" dirty="0" smtClean="0"/>
              <a:t>新（经管）</a:t>
            </a:r>
            <a:endParaRPr lang="en-US" altLang="zh-CN" dirty="0" smtClean="0"/>
          </a:p>
          <a:p>
            <a:r>
              <a:rPr lang="zh-CN" altLang="en-US" dirty="0"/>
              <a:t>大数据政策与治</a:t>
            </a:r>
            <a:r>
              <a:rPr lang="zh-CN" altLang="en-US" dirty="0" smtClean="0"/>
              <a:t>理（公共管理）</a:t>
            </a:r>
            <a:endParaRPr lang="en-US" altLang="zh-CN" dirty="0" smtClean="0"/>
          </a:p>
          <a:p>
            <a:r>
              <a:rPr lang="zh-CN" altLang="en-US" dirty="0"/>
              <a:t>大数据科学与应用系列讲座 </a:t>
            </a:r>
            <a:endParaRPr lang="en-US" altLang="zh-CN" dirty="0" smtClean="0"/>
          </a:p>
          <a:p>
            <a:r>
              <a:rPr lang="zh-CN" altLang="en-US" dirty="0"/>
              <a:t>数据伦</a:t>
            </a:r>
            <a:r>
              <a:rPr lang="zh-CN" altLang="en-US" dirty="0" smtClean="0"/>
              <a:t>理</a:t>
            </a:r>
            <a:endParaRPr kumimoji="1" lang="zh-CN" altLang="en-US" dirty="0" smtClean="0"/>
          </a:p>
        </p:txBody>
      </p:sp>
    </p:spTree>
    <p:extLst>
      <p:ext uri="{BB962C8B-B14F-4D97-AF65-F5344CB8AC3E}">
        <p14:creationId xmlns:p14="http://schemas.microsoft.com/office/powerpoint/2010/main" val="414029573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30969"/>
            <a:ext cx="8229600" cy="857250"/>
          </a:xfrm>
        </p:spPr>
        <p:txBody>
          <a:bodyPr>
            <a:normAutofit/>
          </a:bodyPr>
          <a:lstStyle/>
          <a:p>
            <a:r>
              <a:rPr kumimoji="1" lang="en-US" altLang="en-US" sz="3200" dirty="0" smtClean="0">
                <a:latin typeface="Adobe 宋体 Std L"/>
                <a:ea typeface="Adobe 宋体 Std L"/>
                <a:cs typeface="Adobe 宋体 Std L"/>
              </a:rPr>
              <a:t>这门课讲什么</a:t>
            </a:r>
            <a:endParaRPr kumimoji="1" lang="zh-CN" altLang="en-US" sz="3200" dirty="0">
              <a:latin typeface="Adobe 宋体 Std L"/>
              <a:ea typeface="Adobe 宋体 Std L"/>
              <a:cs typeface="Adobe 宋体 Std L"/>
            </a:endParaRPr>
          </a:p>
        </p:txBody>
      </p:sp>
      <p:pic>
        <p:nvPicPr>
          <p:cNvPr id="10" name="图片 9"/>
          <p:cNvPicPr>
            <a:picLocks noChangeAspect="1"/>
          </p:cNvPicPr>
          <p:nvPr/>
        </p:nvPicPr>
        <p:blipFill>
          <a:blip r:embed="rId2"/>
          <a:stretch>
            <a:fillRect/>
          </a:stretch>
        </p:blipFill>
        <p:spPr>
          <a:xfrm>
            <a:off x="1295982" y="984552"/>
            <a:ext cx="6436170" cy="4002448"/>
          </a:xfrm>
          <a:prstGeom prst="rect">
            <a:avLst/>
          </a:prstGeom>
        </p:spPr>
      </p:pic>
      <p:sp>
        <p:nvSpPr>
          <p:cNvPr id="11" name="右箭头 10"/>
          <p:cNvSpPr/>
          <p:nvPr/>
        </p:nvSpPr>
        <p:spPr>
          <a:xfrm>
            <a:off x="1718377" y="1417638"/>
            <a:ext cx="1337652" cy="85203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2" name="文本框 11"/>
          <p:cNvSpPr txBox="1"/>
          <p:nvPr/>
        </p:nvSpPr>
        <p:spPr>
          <a:xfrm>
            <a:off x="799308" y="2132298"/>
            <a:ext cx="1838138" cy="369332"/>
          </a:xfrm>
          <a:prstGeom prst="rect">
            <a:avLst/>
          </a:prstGeom>
          <a:noFill/>
        </p:spPr>
        <p:txBody>
          <a:bodyPr wrap="none" rtlCol="0">
            <a:spAutoFit/>
          </a:bodyPr>
          <a:lstStyle/>
          <a:p>
            <a:r>
              <a:rPr kumimoji="1" lang="zh-CN" altLang="en-US" dirty="0" smtClean="0"/>
              <a:t>大数据系统基础</a:t>
            </a:r>
            <a:endParaRPr kumimoji="1" lang="zh-CN" altLang="en-US" dirty="0"/>
          </a:p>
        </p:txBody>
      </p:sp>
      <p:sp>
        <p:nvSpPr>
          <p:cNvPr id="13" name="右箭头 12"/>
          <p:cNvSpPr/>
          <p:nvPr/>
        </p:nvSpPr>
        <p:spPr>
          <a:xfrm rot="10800000">
            <a:off x="6163565" y="2269675"/>
            <a:ext cx="1337652" cy="852037"/>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CN" altLang="en-US"/>
          </a:p>
        </p:txBody>
      </p:sp>
      <p:sp>
        <p:nvSpPr>
          <p:cNvPr id="14" name="文本框 13"/>
          <p:cNvSpPr txBox="1"/>
          <p:nvPr/>
        </p:nvSpPr>
        <p:spPr>
          <a:xfrm>
            <a:off x="6619190" y="2937046"/>
            <a:ext cx="1387632" cy="369332"/>
          </a:xfrm>
          <a:prstGeom prst="rect">
            <a:avLst/>
          </a:prstGeom>
          <a:noFill/>
        </p:spPr>
        <p:txBody>
          <a:bodyPr wrap="none" rtlCol="0">
            <a:spAutoFit/>
          </a:bodyPr>
          <a:lstStyle/>
          <a:p>
            <a:r>
              <a:rPr kumimoji="1" lang="zh-CN" altLang="en-US" dirty="0" smtClean="0"/>
              <a:t>大数据分析</a:t>
            </a:r>
            <a:endParaRPr kumimoji="1" lang="zh-CN" altLang="en-US" dirty="0"/>
          </a:p>
        </p:txBody>
      </p:sp>
    </p:spTree>
    <p:extLst>
      <p:ext uri="{BB962C8B-B14F-4D97-AF65-F5344CB8AC3E}">
        <p14:creationId xmlns:p14="http://schemas.microsoft.com/office/powerpoint/2010/main" val="4618063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900" decel="100000" fill="hold"/>
                                        <p:tgtEl>
                                          <p:spTgt spid="1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900" decel="100000" fill="hold"/>
                                        <p:tgtEl>
                                          <p:spTgt spid="11"/>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7"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900" decel="100000" fill="hold"/>
                                        <p:tgtEl>
                                          <p:spTgt spid="14"/>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par>
                                <p:cTn id="25" presetID="37"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1000"/>
                                        <p:tgtEl>
                                          <p:spTgt spid="13"/>
                                        </p:tgtEl>
                                      </p:cBhvr>
                                    </p:animEffect>
                                    <p:anim calcmode="lin" valueType="num">
                                      <p:cBhvr>
                                        <p:cTn id="28" dur="1000" fill="hold"/>
                                        <p:tgtEl>
                                          <p:spTgt spid="13"/>
                                        </p:tgtEl>
                                        <p:attrNameLst>
                                          <p:attrName>ppt_x</p:attrName>
                                        </p:attrNameLst>
                                      </p:cBhvr>
                                      <p:tavLst>
                                        <p:tav tm="0">
                                          <p:val>
                                            <p:strVal val="#ppt_x"/>
                                          </p:val>
                                        </p:tav>
                                        <p:tav tm="100000">
                                          <p:val>
                                            <p:strVal val="#ppt_x"/>
                                          </p:val>
                                        </p:tav>
                                      </p:tavLst>
                                    </p:anim>
                                    <p:anim calcmode="lin" valueType="num">
                                      <p:cBhvr>
                                        <p:cTn id="29" dur="900" decel="100000" fill="hold"/>
                                        <p:tgtEl>
                                          <p:spTgt spid="13"/>
                                        </p:tgtEl>
                                        <p:attrNameLst>
                                          <p:attrName>ppt_y</p:attrName>
                                        </p:attrNameLst>
                                      </p:cBhvr>
                                      <p:tavLst>
                                        <p:tav tm="0">
                                          <p:val>
                                            <p:strVal val="#ppt_y+1"/>
                                          </p:val>
                                        </p:tav>
                                        <p:tav tm="100000">
                                          <p:val>
                                            <p:strVal val="#ppt_y-.03"/>
                                          </p:val>
                                        </p:tav>
                                      </p:tavLst>
                                    </p:anim>
                                    <p:anim calcmode="lin" valueType="num">
                                      <p:cBhvr>
                                        <p:cTn id="30"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P spid="13" grpId="0" animBg="1"/>
      <p:bldP spid="14" grpId="0"/>
    </p:bldLst>
  </p:timing>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5340</TotalTime>
  <Words>2247</Words>
  <Application>Microsoft Macintosh PowerPoint</Application>
  <PresentationFormat>On-screen Show (16:9)</PresentationFormat>
  <Paragraphs>426</Paragraphs>
  <Slides>78</Slides>
  <Notes>4</Notes>
  <HiddenSlides>0</HiddenSlides>
  <MMClips>0</MMClips>
  <ScaleCrop>false</ScaleCrop>
  <HeadingPairs>
    <vt:vector size="4" baseType="variant">
      <vt:variant>
        <vt:lpstr>Theme</vt:lpstr>
      </vt:variant>
      <vt:variant>
        <vt:i4>1</vt:i4>
      </vt:variant>
      <vt:variant>
        <vt:lpstr>Slide Titles</vt:lpstr>
      </vt:variant>
      <vt:variant>
        <vt:i4>78</vt:i4>
      </vt:variant>
    </vt:vector>
  </HeadingPairs>
  <TitlesOfParts>
    <vt:vector size="79" baseType="lpstr">
      <vt:lpstr>Office 主题</vt:lpstr>
      <vt:lpstr> 大数据系统基础 A 第一讲：概论 </vt:lpstr>
      <vt:lpstr>本节课安排</vt:lpstr>
      <vt:lpstr>自我介绍：徐葳</vt:lpstr>
      <vt:lpstr>助教团队</vt:lpstr>
      <vt:lpstr> 为什么要学习这门课 </vt:lpstr>
      <vt:lpstr>数据科学</vt:lpstr>
      <vt:lpstr>我们的培养目标：数据科学家</vt:lpstr>
      <vt:lpstr>数据科学研究院： 大数据职业素养系列课程</vt:lpstr>
      <vt:lpstr>这门课讲什么</vt:lpstr>
      <vt:lpstr>这门课面向的学生群体</vt:lpstr>
      <vt:lpstr>面向的学生</vt:lpstr>
      <vt:lpstr>授课形式</vt:lpstr>
      <vt:lpstr>作业/考试形式</vt:lpstr>
      <vt:lpstr>大数据的特点及对系统的新挑战</vt:lpstr>
      <vt:lpstr>大数据是一个热门话题</vt:lpstr>
      <vt:lpstr>目前普遍认为，大数据是广大的商机</vt:lpstr>
      <vt:lpstr>Gartner新技术炒作曲线</vt:lpstr>
      <vt:lpstr>需求：大数据给不同行业带来价值</vt:lpstr>
      <vt:lpstr>需求：大数据给不同行业带来价值</vt:lpstr>
      <vt:lpstr>不同行业的数据密度</vt:lpstr>
      <vt:lpstr>本门课程的的目的</vt:lpstr>
      <vt:lpstr>不是本门课程的目的</vt:lpstr>
      <vt:lpstr>大数据的特点及对系统的新挑战</vt:lpstr>
      <vt:lpstr>大数据的特点 (4个V)</vt:lpstr>
      <vt:lpstr>传统数据处理与大数据模式和发展方向上的区别</vt:lpstr>
      <vt:lpstr>大数据的几个主要来源</vt:lpstr>
      <vt:lpstr>大数据的来源举例：非结构化数据</vt:lpstr>
      <vt:lpstr>传统的数据收集和处理方式、局限性</vt:lpstr>
      <vt:lpstr>大数据的处理方式(Hadoop)</vt:lpstr>
      <vt:lpstr>大数据发展的主要驱动力</vt:lpstr>
      <vt:lpstr>技术的推动</vt:lpstr>
      <vt:lpstr>大数据系统的价值链</vt:lpstr>
      <vt:lpstr>当今大数据解决方案</vt:lpstr>
      <vt:lpstr>大数据处理面临的（技术）挑战</vt:lpstr>
      <vt:lpstr>大数据处理面临的（商业与政策）挑战</vt:lpstr>
      <vt:lpstr>本门课程的内容</vt:lpstr>
      <vt:lpstr>大数据系统的架构</vt:lpstr>
      <vt:lpstr>大数据系统的核心设计思想</vt:lpstr>
      <vt:lpstr>设计思想：不要纵向扩展</vt:lpstr>
      <vt:lpstr>设计思想：要横向扩展</vt:lpstr>
      <vt:lpstr>设计思想：通过冗余来对抗不可靠性</vt:lpstr>
      <vt:lpstr>设计思想： 简单的数据模型-&gt;减少同步的开销</vt:lpstr>
      <vt:lpstr>设计思想：多层次抽象，简化用户操作</vt:lpstr>
      <vt:lpstr>设计思想：自动化的资源管理和调度</vt:lpstr>
      <vt:lpstr>大数据系统在企业中的部署</vt:lpstr>
      <vt:lpstr>企业IT系统</vt:lpstr>
      <vt:lpstr>传统企业的IT系统架构</vt:lpstr>
      <vt:lpstr>数据市场</vt:lpstr>
      <vt:lpstr>传统企业的IT的数据管理流程</vt:lpstr>
      <vt:lpstr>架构A：最简单的添加big data的方式</vt:lpstr>
      <vt:lpstr>架构A：加上Big Data之后的数据分析流程</vt:lpstr>
      <vt:lpstr>架构B：Big Data集成进IT系统中？</vt:lpstr>
      <vt:lpstr>架构B：集成后的数据管理流程</vt:lpstr>
      <vt:lpstr>架构C:把传统IT的信息导入Big Data系统，实现深度集成 （数据湖）</vt:lpstr>
      <vt:lpstr>架构C：与传统IT的深度集成（数据湖模式）</vt:lpstr>
      <vt:lpstr>大部分企业没有与big data的系统做紧密集成</vt:lpstr>
      <vt:lpstr>大部分企业没有与big data的系统做紧密集成</vt:lpstr>
      <vt:lpstr>大部分企业没有与big data的系统做紧密集成</vt:lpstr>
      <vt:lpstr>大部分企业没有与big data的系统做紧密集成</vt:lpstr>
      <vt:lpstr>应用案例简介</vt:lpstr>
      <vt:lpstr>互联网企业：Yahoo!</vt:lpstr>
      <vt:lpstr>互联网企业：Facebook</vt:lpstr>
      <vt:lpstr>新媒体：Netflix</vt:lpstr>
      <vt:lpstr>电信运营商：MetroPCS</vt:lpstr>
      <vt:lpstr>大数据系统的发展趋势</vt:lpstr>
      <vt:lpstr>采用云方式的大数据处理</vt:lpstr>
      <vt:lpstr>采用云方式的大数据处理</vt:lpstr>
      <vt:lpstr>实时的数据市场服务：商业服务</vt:lpstr>
      <vt:lpstr>实时的数据市场服务：公共服务</vt:lpstr>
      <vt:lpstr>实时的数据市场服务：公共服务</vt:lpstr>
      <vt:lpstr>实时的数据市场服务：风险</vt:lpstr>
      <vt:lpstr>什么样的大数据系统产品会成功？</vt:lpstr>
      <vt:lpstr>什么样的大数据系统产品会成功？</vt:lpstr>
      <vt:lpstr>什么样的大数据系统产品会成功？</vt:lpstr>
      <vt:lpstr>本节课总结</vt:lpstr>
      <vt:lpstr>大数据系统的核心设计思想</vt:lpstr>
      <vt:lpstr>大数据系统商业应用还需要</vt:lpstr>
      <vt:lpstr>后续课程</vt:lpstr>
    </vt:vector>
  </TitlesOfParts>
  <Company>THU</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大数据系统基础 A 第一讲：概论 </dc:title>
  <dc:creator>炀 张</dc:creator>
  <cp:lastModifiedBy>Wei Xu</cp:lastModifiedBy>
  <cp:revision>210</cp:revision>
  <dcterms:created xsi:type="dcterms:W3CDTF">2014-09-09T05:16:21Z</dcterms:created>
  <dcterms:modified xsi:type="dcterms:W3CDTF">2014-09-24T03:57:16Z</dcterms:modified>
</cp:coreProperties>
</file>

<file path=docProps/thumbnail.jpeg>
</file>